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21" r:id="rId3"/>
  </p:sldMasterIdLst>
  <p:notesMasterIdLst>
    <p:notesMasterId r:id="rId43"/>
  </p:notesMasterIdLst>
  <p:sldIdLst>
    <p:sldId id="256" r:id="rId4"/>
    <p:sldId id="4265" r:id="rId5"/>
    <p:sldId id="4273" r:id="rId6"/>
    <p:sldId id="4272" r:id="rId7"/>
    <p:sldId id="1839" r:id="rId8"/>
    <p:sldId id="292" r:id="rId9"/>
    <p:sldId id="294" r:id="rId10"/>
    <p:sldId id="1833" r:id="rId11"/>
    <p:sldId id="4266" r:id="rId12"/>
    <p:sldId id="471" r:id="rId13"/>
    <p:sldId id="1849" r:id="rId14"/>
    <p:sldId id="4281" r:id="rId15"/>
    <p:sldId id="516" r:id="rId16"/>
    <p:sldId id="504" r:id="rId17"/>
    <p:sldId id="519" r:id="rId18"/>
    <p:sldId id="1857" r:id="rId19"/>
    <p:sldId id="328" r:id="rId20"/>
    <p:sldId id="1827" r:id="rId21"/>
    <p:sldId id="322" r:id="rId22"/>
    <p:sldId id="1485" r:id="rId23"/>
    <p:sldId id="1486" r:id="rId24"/>
    <p:sldId id="1487" r:id="rId25"/>
    <p:sldId id="1488" r:id="rId26"/>
    <p:sldId id="4274" r:id="rId27"/>
    <p:sldId id="4275" r:id="rId28"/>
    <p:sldId id="1466" r:id="rId29"/>
    <p:sldId id="4271" r:id="rId30"/>
    <p:sldId id="1858" r:id="rId31"/>
    <p:sldId id="375" r:id="rId32"/>
    <p:sldId id="376" r:id="rId33"/>
    <p:sldId id="4276" r:id="rId34"/>
    <p:sldId id="1869" r:id="rId35"/>
    <p:sldId id="4282" r:id="rId36"/>
    <p:sldId id="4278" r:id="rId37"/>
    <p:sldId id="4279" r:id="rId38"/>
    <p:sldId id="4283" r:id="rId39"/>
    <p:sldId id="382" r:id="rId40"/>
    <p:sldId id="383" r:id="rId41"/>
    <p:sldId id="42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CD9AF6-669A-4403-9D6E-D436652CC132}">
          <p14:sldIdLst>
            <p14:sldId id="256"/>
            <p14:sldId id="4265"/>
            <p14:sldId id="4273"/>
            <p14:sldId id="4272"/>
            <p14:sldId id="1839"/>
            <p14:sldId id="292"/>
            <p14:sldId id="294"/>
            <p14:sldId id="1833"/>
            <p14:sldId id="4266"/>
            <p14:sldId id="471"/>
            <p14:sldId id="1849"/>
            <p14:sldId id="4281"/>
            <p14:sldId id="516"/>
            <p14:sldId id="504"/>
            <p14:sldId id="519"/>
            <p14:sldId id="1857"/>
            <p14:sldId id="328"/>
            <p14:sldId id="1827"/>
            <p14:sldId id="322"/>
            <p14:sldId id="1485"/>
            <p14:sldId id="1486"/>
            <p14:sldId id="1487"/>
            <p14:sldId id="1488"/>
            <p14:sldId id="4274"/>
            <p14:sldId id="4275"/>
            <p14:sldId id="1466"/>
            <p14:sldId id="4271"/>
            <p14:sldId id="1858"/>
            <p14:sldId id="375"/>
            <p14:sldId id="376"/>
            <p14:sldId id="4276"/>
            <p14:sldId id="1869"/>
          </p14:sldIdLst>
        </p14:section>
        <p14:section name="Helm Chart Repositories" id="{ACC08926-422C-402C-8BE4-00174C955057}">
          <p14:sldIdLst>
            <p14:sldId id="4282"/>
            <p14:sldId id="4278"/>
            <p14:sldId id="4279"/>
            <p14:sldId id="4283"/>
            <p14:sldId id="382"/>
            <p14:sldId id="383"/>
            <p14:sldId id="4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110" d="100"/>
          <a:sy n="110" d="100"/>
        </p:scale>
        <p:origin x="102" y="78"/>
      </p:cViewPr>
      <p:guideLst/>
    </p:cSldViewPr>
  </p:slideViewPr>
  <p:notesTextViewPr>
    <p:cViewPr>
      <p:scale>
        <a:sx n="1" d="1"/>
        <a:sy n="1" d="1"/>
      </p:scale>
      <p:origin x="0" y="0"/>
    </p:cViewPr>
  </p:notesTextViewPr>
  <p:sorterViewPr>
    <p:cViewPr>
      <p:scale>
        <a:sx n="100" d="100"/>
        <a:sy n="100" d="100"/>
      </p:scale>
      <p:origin x="0" y="-169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BF09F-00A4-4A9E-A99A-8E59D71360B4}"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70294-2397-47B7-BE4C-6C934E301797}" type="slidenum">
              <a:rPr lang="en-US" smtClean="0"/>
              <a:t>‹#›</a:t>
            </a:fld>
            <a:endParaRPr lang="en-US"/>
          </a:p>
        </p:txBody>
      </p:sp>
    </p:spTree>
    <p:extLst>
      <p:ext uri="{BB962C8B-B14F-4D97-AF65-F5344CB8AC3E}">
        <p14:creationId xmlns:p14="http://schemas.microsoft.com/office/powerpoint/2010/main" val="4234204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1</a:t>
            </a:fld>
            <a:endParaRPr lang="en-US"/>
          </a:p>
        </p:txBody>
      </p:sp>
    </p:spTree>
    <p:extLst>
      <p:ext uri="{BB962C8B-B14F-4D97-AF65-F5344CB8AC3E}">
        <p14:creationId xmlns:p14="http://schemas.microsoft.com/office/powerpoint/2010/main" val="224868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14</a:t>
            </a:fld>
            <a:endParaRPr lang="en-US"/>
          </a:p>
        </p:txBody>
      </p:sp>
    </p:spTree>
    <p:extLst>
      <p:ext uri="{BB962C8B-B14F-4D97-AF65-F5344CB8AC3E}">
        <p14:creationId xmlns:p14="http://schemas.microsoft.com/office/powerpoint/2010/main" val="18860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15</a:t>
            </a:fld>
            <a:endParaRPr lang="en-US"/>
          </a:p>
        </p:txBody>
      </p:sp>
    </p:spTree>
    <p:extLst>
      <p:ext uri="{BB962C8B-B14F-4D97-AF65-F5344CB8AC3E}">
        <p14:creationId xmlns:p14="http://schemas.microsoft.com/office/powerpoint/2010/main" val="427637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16</a:t>
            </a:fld>
            <a:endParaRPr lang="en-US"/>
          </a:p>
        </p:txBody>
      </p:sp>
    </p:spTree>
    <p:extLst>
      <p:ext uri="{BB962C8B-B14F-4D97-AF65-F5344CB8AC3E}">
        <p14:creationId xmlns:p14="http://schemas.microsoft.com/office/powerpoint/2010/main" val="356011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a:p>
        </p:txBody>
      </p:sp>
    </p:spTree>
    <p:extLst>
      <p:ext uri="{BB962C8B-B14F-4D97-AF65-F5344CB8AC3E}">
        <p14:creationId xmlns:p14="http://schemas.microsoft.com/office/powerpoint/2010/main" val="408597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12/11/2018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55663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12/11/2018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64626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51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340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4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6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12/11/2018 1:15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55128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7432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4560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7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onsolas" panose="020B0609020204030204" pitchFamily="49" charset="0"/>
              </a:rPr>
              <a:t>{</a:t>
            </a:r>
          </a:p>
          <a:p>
            <a:r>
              <a:rPr lang="en-US" sz="1200">
                <a:latin typeface="Consolas" panose="020B0609020204030204" pitchFamily="49" charset="0"/>
              </a:rPr>
              <a:t>  "id": "0d799b14-404b-4859-b2f6-50c5ee2a2c3a",</a:t>
            </a:r>
          </a:p>
          <a:p>
            <a:r>
              <a:rPr lang="en-US" sz="1200">
                <a:latin typeface="Consolas" panose="020B0609020204030204" pitchFamily="49" charset="0"/>
              </a:rPr>
              <a:t>  "timestamp": "2018-02-28T00:42:54.4509516Z",</a:t>
            </a:r>
          </a:p>
          <a:p>
            <a:r>
              <a:rPr lang="en-US" sz="1200">
                <a:latin typeface="Consolas" panose="020B0609020204030204" pitchFamily="49" charset="0"/>
              </a:rPr>
              <a:t>  "action": "push</a:t>
            </a:r>
            <a:r>
              <a:rPr lang="en-US" sz="1200">
                <a:solidFill>
                  <a:schemeClr val="tx1"/>
                </a:solidFill>
                <a:highlight>
                  <a:srgbClr val="FFFF00"/>
                </a:highlight>
                <a:latin typeface="Consolas" panose="020B0609020204030204" pitchFamily="49" charset="0"/>
              </a:rPr>
              <a:t>-quarantined</a:t>
            </a:r>
            <a:r>
              <a:rPr lang="en-US" sz="1200">
                <a:latin typeface="Consolas" panose="020B0609020204030204" pitchFamily="49" charset="0"/>
              </a:rPr>
              <a:t>",</a:t>
            </a:r>
          </a:p>
          <a:p>
            <a:r>
              <a:rPr lang="en-US" sz="1200">
                <a:latin typeface="Consolas" panose="020B0609020204030204" pitchFamily="49" charset="0"/>
              </a:rPr>
              <a:t>  "target": {</a:t>
            </a:r>
          </a:p>
          <a:p>
            <a:r>
              <a:rPr lang="en-US" sz="1200">
                <a:latin typeface="Consolas" panose="020B0609020204030204" pitchFamily="49" charset="0"/>
              </a:rPr>
              <a:t>    "</a:t>
            </a:r>
            <a:r>
              <a:rPr lang="en-US" sz="1200" err="1">
                <a:latin typeface="Consolas" panose="020B0609020204030204" pitchFamily="49" charset="0"/>
              </a:rPr>
              <a:t>mediaType</a:t>
            </a:r>
            <a:r>
              <a:rPr lang="en-US" sz="1200">
                <a:latin typeface="Consolas" panose="020B0609020204030204" pitchFamily="49" charset="0"/>
              </a:rPr>
              <a:t>": "application/vnd.docker.distribution.manifest.v2+json",</a:t>
            </a:r>
          </a:p>
          <a:p>
            <a:r>
              <a:rPr lang="en-US" sz="1200">
                <a:latin typeface="Consolas" panose="020B0609020204030204" pitchFamily="49" charset="0"/>
              </a:rPr>
              <a:t>    "size": 1791,</a:t>
            </a:r>
          </a:p>
          <a:p>
            <a:r>
              <a:rPr lang="en-US" sz="1200">
                <a:latin typeface="Consolas" panose="020B0609020204030204" pitchFamily="49" charset="0"/>
              </a:rPr>
              <a:t>    "digest": "sha256:91ef6</a:t>
            </a:r>
          </a:p>
          <a:p>
            <a:r>
              <a:rPr lang="en-US" sz="1200">
                <a:latin typeface="Consolas" panose="020B0609020204030204" pitchFamily="49" charset="0"/>
              </a:rPr>
              <a:t>    "length": 1791,</a:t>
            </a:r>
          </a:p>
          <a:p>
            <a:r>
              <a:rPr lang="en-US" sz="1200">
                <a:latin typeface="Consolas" panose="020B0609020204030204" pitchFamily="49" charset="0"/>
              </a:rPr>
              <a:t>    "repository": “</a:t>
            </a:r>
            <a:r>
              <a:rPr lang="en-US" sz="1200" err="1">
                <a:latin typeface="Consolas" panose="020B0609020204030204" pitchFamily="49" charset="0"/>
              </a:rPr>
              <a:t>th</a:t>
            </a:r>
            <a:r>
              <a:rPr lang="en-US" sz="1200">
                <a:latin typeface="Consolas" panose="020B0609020204030204" pitchFamily="49" charset="0"/>
              </a:rPr>
              <a:t>",</a:t>
            </a:r>
          </a:p>
          <a:p>
            <a:r>
              <a:rPr lang="en-US" sz="1200">
                <a:latin typeface="Consolas" panose="020B0609020204030204" pitchFamily="49" charset="0"/>
              </a:rPr>
              <a:t>    "tag": "1.0"</a:t>
            </a:r>
          </a:p>
          <a:p>
            <a:r>
              <a:rPr lang="en-US" sz="1200">
                <a:latin typeface="Consolas" panose="020B0609020204030204" pitchFamily="49" charset="0"/>
              </a:rPr>
              <a:t>  },</a:t>
            </a:r>
          </a:p>
          <a:p>
            <a:r>
              <a:rPr lang="en-US" sz="1200">
                <a:latin typeface="Consolas" panose="020B0609020204030204" pitchFamily="49" charset="0"/>
              </a:rPr>
              <a:t>  "request": {</a:t>
            </a:r>
          </a:p>
          <a:p>
            <a:r>
              <a:rPr lang="en-US" sz="1200">
                <a:latin typeface="Consolas" panose="020B0609020204030204" pitchFamily="49" charset="0"/>
              </a:rPr>
              <a:t>    "id": "978fc988-1e06-49ee-bf71-4f6e331d1591",</a:t>
            </a:r>
          </a:p>
          <a:p>
            <a:r>
              <a:rPr lang="en-US" sz="1200">
                <a:latin typeface="Consolas" panose="020B0609020204030204" pitchFamily="49" charset="0"/>
              </a:rPr>
              <a:t>    "host": "jengademos.azurecr-test.io",</a:t>
            </a:r>
          </a:p>
          <a:p>
            <a:r>
              <a:rPr lang="en-US" sz="1200">
                <a:latin typeface="Consolas" panose="020B0609020204030204" pitchFamily="49" charset="0"/>
              </a:rPr>
              <a:t>    "method": "PUT",</a:t>
            </a:r>
          </a:p>
          <a:p>
            <a:r>
              <a:rPr lang="en-US" sz="1200">
                <a:latin typeface="Consolas" panose="020B0609020204030204" pitchFamily="49" charset="0"/>
              </a:rPr>
              <a:t>    "</a:t>
            </a:r>
            <a:r>
              <a:rPr lang="en-US" sz="1200" err="1">
                <a:latin typeface="Consolas" panose="020B0609020204030204" pitchFamily="49" charset="0"/>
              </a:rPr>
              <a:t>useragent</a:t>
            </a:r>
            <a:r>
              <a:rPr lang="en-US" sz="1200">
                <a:latin typeface="Consolas" panose="020B0609020204030204" pitchFamily="49" charset="0"/>
              </a:rPr>
              <a:t>": "docker/18.03.0-ce-rc1 go/go1.9.4 git-commit/c160c73 kernel/4.9.75-linuxkit-aufs </a:t>
            </a:r>
            <a:r>
              <a:rPr lang="en-US" sz="1200" err="1">
                <a:latin typeface="Consolas" panose="020B0609020204030204" pitchFamily="49" charset="0"/>
              </a:rPr>
              <a:t>os</a:t>
            </a:r>
            <a:r>
              <a:rPr lang="en-US" sz="1200">
                <a:latin typeface="Consolas" panose="020B0609020204030204" pitchFamily="49" charset="0"/>
              </a:rPr>
              <a:t>/</a:t>
            </a:r>
            <a:r>
              <a:rPr lang="en-US" sz="1200" err="1">
                <a:latin typeface="Consolas" panose="020B0609020204030204" pitchFamily="49" charset="0"/>
              </a:rPr>
              <a:t>linux</a:t>
            </a:r>
            <a:r>
              <a:rPr lang="en-US" sz="1200">
                <a:latin typeface="Consolas" panose="020B0609020204030204" pitchFamily="49" charset="0"/>
              </a:rPr>
              <a:t> arch/amd64 </a:t>
            </a:r>
            <a:r>
              <a:rPr lang="en-US" sz="1200" err="1">
                <a:latin typeface="Consolas" panose="020B0609020204030204" pitchFamily="49" charset="0"/>
              </a:rPr>
              <a:t>UpstreamClient</a:t>
            </a:r>
            <a:r>
              <a:rPr lang="en-US" sz="1200">
                <a:latin typeface="Consolas" panose="020B0609020204030204" pitchFamily="49" charset="0"/>
              </a:rPr>
              <a:t>(Docker-Client/18.03.0-ce-rc1 \\(windows\\))"</a:t>
            </a:r>
          </a:p>
          <a:p>
            <a:r>
              <a:rPr lang="en-US" sz="1200">
                <a:latin typeface="Consolas" panose="020B0609020204030204" pitchFamily="49" charset="0"/>
              </a:rPr>
              <a:t>  }</a:t>
            </a:r>
          </a:p>
          <a:p>
            <a:r>
              <a:rPr lang="en-US" sz="1200">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60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20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7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1891772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38</a:t>
            </a:fld>
            <a:endParaRPr lang="en-US"/>
          </a:p>
        </p:txBody>
      </p:sp>
    </p:spTree>
    <p:extLst>
      <p:ext uri="{BB962C8B-B14F-4D97-AF65-F5344CB8AC3E}">
        <p14:creationId xmlns:p14="http://schemas.microsoft.com/office/powerpoint/2010/main" val="82847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12/11/2018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2408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34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58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873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12/11/2018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558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12/11/2018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3704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13</a:t>
            </a:fld>
            <a:endParaRPr lang="en-US"/>
          </a:p>
        </p:txBody>
      </p:sp>
    </p:spTree>
    <p:extLst>
      <p:ext uri="{BB962C8B-B14F-4D97-AF65-F5344CB8AC3E}">
        <p14:creationId xmlns:p14="http://schemas.microsoft.com/office/powerpoint/2010/main" val="1776883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86088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647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929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78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000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284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116599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1157099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3690672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4130351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70869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3179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923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690412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82890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03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951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43114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6991561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177038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5970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5616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56853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0953880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33231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3208860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541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5703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215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091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9011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478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8972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05496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9418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7039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63432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9361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6323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5743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20204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04812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814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3333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555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0118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9480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0906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43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07847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7788622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054137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12/11/2018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0055365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86571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596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96724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6766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AB89-09F1-4CEB-BA0E-EA13C18CA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D2915B-342A-41C1-A2F0-9A08D8916A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465508-FF8E-46ED-9887-ED5BC4DCEAC2}"/>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21578D4D-356A-496B-BA4F-669E74B53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CA513-90BF-4184-A724-C6629608B76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6603677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7698169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4084514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A612-76E4-4F24-939C-6068EED58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B7D6D-54F8-4C4B-9D4F-D7D7B0DEF1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6909C-CA8A-4EEB-A897-A47093D85D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C7E931-E5B0-403B-9429-51B17C848DBC}"/>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6" name="Footer Placeholder 5">
            <a:extLst>
              <a:ext uri="{FF2B5EF4-FFF2-40B4-BE49-F238E27FC236}">
                <a16:creationId xmlns:a16="http://schemas.microsoft.com/office/drawing/2014/main" id="{EDBF91F8-625F-4101-9B0F-DAF2E3F77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8F4B1-55D5-4171-8B64-03C77E5E4957}"/>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4374066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E52C-5201-4D05-8F62-865DA249DC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FA977-32DC-4BB7-9387-1FC9818E71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902158-B87A-48A8-8E27-510D0826EC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DEAF6C-CC95-40C7-BA0A-DD7655E98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2A4C07-4004-41A4-8145-ED1DE3A97F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AC8747-7307-46D2-A757-4E24207DF7C7}"/>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8" name="Footer Placeholder 7">
            <a:extLst>
              <a:ext uri="{FF2B5EF4-FFF2-40B4-BE49-F238E27FC236}">
                <a16:creationId xmlns:a16="http://schemas.microsoft.com/office/drawing/2014/main" id="{9DF8A022-7324-4FD9-BE78-B793B29E92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E3C878-F5EE-4EAD-80E7-8880E81A5B81}"/>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8571520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9CE7-A152-4E67-BB38-4975AE53F8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49D3F4-C4F1-477F-A0C9-34AE6A91BF70}"/>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4" name="Footer Placeholder 3">
            <a:extLst>
              <a:ext uri="{FF2B5EF4-FFF2-40B4-BE49-F238E27FC236}">
                <a16:creationId xmlns:a16="http://schemas.microsoft.com/office/drawing/2014/main" id="{A50F5F61-B4AA-4223-9874-0A12FAB9A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F67806-8132-4B9D-9698-B0981CD2C7E4}"/>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2247532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F54B84-2F06-4566-A0BA-C07204710D64}"/>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3" name="Footer Placeholder 2">
            <a:extLst>
              <a:ext uri="{FF2B5EF4-FFF2-40B4-BE49-F238E27FC236}">
                <a16:creationId xmlns:a16="http://schemas.microsoft.com/office/drawing/2014/main" id="{02789853-8733-469C-9C05-565AF6819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35C34-09B3-4504-AEC0-EA5C7AC6D61D}"/>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738542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05C4-CDD0-4424-9E28-9CC95FD9D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377D2E-41C6-4B85-9473-8EA175A1F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9D80BA-3B6B-42FF-80C5-2A34B2DC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1244EE-9DE7-435C-BD7C-CFFFD1BF2D28}"/>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6" name="Footer Placeholder 5">
            <a:extLst>
              <a:ext uri="{FF2B5EF4-FFF2-40B4-BE49-F238E27FC236}">
                <a16:creationId xmlns:a16="http://schemas.microsoft.com/office/drawing/2014/main" id="{D335F237-A349-49F5-B232-A3591C8521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CED3C1-AC63-4798-AD10-E9A215AD9817}"/>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31658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299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BE01-7858-44F2-871F-7642979CC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A460DC-F923-4979-9CEA-E46964C78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39634-B5FB-44D9-B59B-4D531130A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CC7F9C-258A-4F35-B022-5F2811B79927}"/>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6" name="Footer Placeholder 5">
            <a:extLst>
              <a:ext uri="{FF2B5EF4-FFF2-40B4-BE49-F238E27FC236}">
                <a16:creationId xmlns:a16="http://schemas.microsoft.com/office/drawing/2014/main" id="{F51A1771-E146-4F92-9ACF-AE9AF00375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4821D-66E3-4B1F-8340-0A6C1BB6868E}"/>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7856568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5BC7-FB95-46CD-B1E9-03BE02CF46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FDC32-7854-4B76-A762-7FCB1F2996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83010-03B6-49E6-82CF-9AA21370AEC0}"/>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7B5E5290-6638-4568-830A-331A44DDC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F3D32-6029-4E3D-8BD7-18915E99FFC9}"/>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9986393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9E5E6-0F35-4F5C-B7F1-858735CA1A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C811D9-8C8B-4C1F-9CFB-39CEF12BAE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9FE8-6335-4241-82FC-A3E539895668}"/>
              </a:ext>
            </a:extLst>
          </p:cNvPr>
          <p:cNvSpPr>
            <a:spLocks noGrp="1"/>
          </p:cNvSpPr>
          <p:nvPr>
            <p:ph type="dt" sz="half" idx="10"/>
          </p:nvPr>
        </p:nvSpPr>
        <p:spPr/>
        <p:txBody>
          <a:body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A0BBA6BF-9D5C-4761-8D57-0C794A68B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C6889-53FE-42B8-8CE9-84063F575050}"/>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1854760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34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B44C6CE-CA34-4C1A-B4CA-68C782D51F0B}"/>
              </a:ext>
            </a:extLst>
          </p:cNvPr>
          <p:cNvSpPr>
            <a:spLocks noGrp="1"/>
          </p:cNvSpPr>
          <p:nvPr>
            <p:ph type="pic" sz="quarter" idx="13" hasCustomPrompt="1"/>
          </p:nvPr>
        </p:nvSpPr>
        <p:spPr>
          <a:xfrm>
            <a:off x="0" y="857570"/>
            <a:ext cx="9142856" cy="5142857"/>
          </a:xfrm>
        </p:spPr>
        <p:txBody>
          <a:bodyPr/>
          <a:lstStyle>
            <a:lvl1pPr>
              <a:defRPr/>
            </a:lvl1pPr>
          </a:lstStyle>
          <a:p>
            <a:r>
              <a:rPr lang="en-US"/>
              <a:t>Screenshot</a:t>
            </a:r>
          </a:p>
        </p:txBody>
      </p:sp>
      <p:sp>
        <p:nvSpPr>
          <p:cNvPr id="2" name="Date Placeholder 1">
            <a:extLst>
              <a:ext uri="{FF2B5EF4-FFF2-40B4-BE49-F238E27FC236}">
                <a16:creationId xmlns:a16="http://schemas.microsoft.com/office/drawing/2014/main" id="{3B04D716-C3E1-C542-8F70-7A074ABB36C2}"/>
              </a:ext>
            </a:extLst>
          </p:cNvPr>
          <p:cNvSpPr>
            <a:spLocks noGrp="1"/>
          </p:cNvSpPr>
          <p:nvPr>
            <p:ph type="dt" sz="half" idx="10"/>
          </p:nvPr>
        </p:nvSpPr>
        <p:spPr/>
        <p:txBody>
          <a:bodyPr/>
          <a:lstStyle/>
          <a:p>
            <a:fld id="{7EF2F207-E6F2-C549-A47D-C7928451B49D}" type="datetimeFigureOut">
              <a:rPr lang="en-US" smtClean="0"/>
              <a:t>12/11/2018</a:t>
            </a:fld>
            <a:endParaRPr lang="en-US"/>
          </a:p>
        </p:txBody>
      </p:sp>
      <p:sp>
        <p:nvSpPr>
          <p:cNvPr id="3" name="Footer Placeholder 2">
            <a:extLst>
              <a:ext uri="{FF2B5EF4-FFF2-40B4-BE49-F238E27FC236}">
                <a16:creationId xmlns:a16="http://schemas.microsoft.com/office/drawing/2014/main" id="{6E39E490-DCB2-F54B-8BAF-0946ABFFEDB3}"/>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FF8F0D7A-FD6F-C346-8ECD-50A16B8D6872}"/>
              </a:ext>
            </a:extLst>
          </p:cNvPr>
          <p:cNvSpPr>
            <a:spLocks noGrp="1"/>
          </p:cNvSpPr>
          <p:nvPr>
            <p:ph type="sldNum" sz="quarter" idx="12"/>
          </p:nvPr>
        </p:nvSpPr>
        <p:spPr/>
        <p:txBody>
          <a:bodyPr/>
          <a:lstStyle/>
          <a:p>
            <a:fld id="{53B4D7D3-0EEA-014F-9DB1-E3CCA4BB48FE}" type="slidenum">
              <a:rPr lang="en-US" smtClean="0"/>
              <a:t>‹#›</a:t>
            </a:fld>
            <a:endParaRPr lang="en-US"/>
          </a:p>
        </p:txBody>
      </p:sp>
      <p:sp>
        <p:nvSpPr>
          <p:cNvPr id="5" name="Title 1">
            <a:extLst>
              <a:ext uri="{FF2B5EF4-FFF2-40B4-BE49-F238E27FC236}">
                <a16:creationId xmlns:a16="http://schemas.microsoft.com/office/drawing/2014/main" id="{289A27AD-50BE-420D-9D1C-F8B6B899CB27}"/>
              </a:ext>
            </a:extLst>
          </p:cNvPr>
          <p:cNvSpPr>
            <a:spLocks noGrp="1"/>
          </p:cNvSpPr>
          <p:nvPr>
            <p:ph type="title"/>
          </p:nvPr>
        </p:nvSpPr>
        <p:spPr>
          <a:xfrm>
            <a:off x="9233210" y="80769"/>
            <a:ext cx="2958790" cy="908243"/>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69BF1DCD-3F51-4E42-9B81-E38D1DA5CC08}"/>
              </a:ext>
            </a:extLst>
          </p:cNvPr>
          <p:cNvSpPr>
            <a:spLocks noGrp="1"/>
          </p:cNvSpPr>
          <p:nvPr>
            <p:ph type="body" sz="half" idx="2"/>
          </p:nvPr>
        </p:nvSpPr>
        <p:spPr>
          <a:xfrm>
            <a:off x="9233210" y="1103971"/>
            <a:ext cx="2958790" cy="47650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Text Placeholder 11">
            <a:extLst>
              <a:ext uri="{FF2B5EF4-FFF2-40B4-BE49-F238E27FC236}">
                <a16:creationId xmlns:a16="http://schemas.microsoft.com/office/drawing/2014/main" id="{63F1F0BA-6EC0-49F7-AEEB-7959F8F3004D}"/>
              </a:ext>
            </a:extLst>
          </p:cNvPr>
          <p:cNvSpPr>
            <a:spLocks noGrp="1"/>
          </p:cNvSpPr>
          <p:nvPr>
            <p:ph type="body" sz="quarter" idx="14" hasCustomPrompt="1"/>
          </p:nvPr>
        </p:nvSpPr>
        <p:spPr>
          <a:xfrm>
            <a:off x="2887663" y="2308225"/>
            <a:ext cx="4840132" cy="1583551"/>
          </a:xfrm>
        </p:spPr>
        <p:txBody>
          <a:bodyPr/>
          <a:lstStyle>
            <a:lvl1pPr>
              <a:defRPr/>
            </a:lvl1pPr>
          </a:lstStyle>
          <a:p>
            <a:pPr lvl="0"/>
            <a:r>
              <a:rPr lang="en-US"/>
              <a:t>Text for Screenshot</a:t>
            </a:r>
          </a:p>
          <a:p>
            <a:pPr lvl="1"/>
            <a:r>
              <a:rPr lang="en-US"/>
              <a:t>Delete once screenshot added</a:t>
            </a:r>
          </a:p>
        </p:txBody>
      </p:sp>
    </p:spTree>
    <p:extLst>
      <p:ext uri="{BB962C8B-B14F-4D97-AF65-F5344CB8AC3E}">
        <p14:creationId xmlns:p14="http://schemas.microsoft.com/office/powerpoint/2010/main" val="4134469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Interior2">
    <p:bg>
      <p:bgPr>
        <a:solidFill>
          <a:schemeClr val="bg1">
            <a:lumMod val="95000"/>
          </a:schemeClr>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631" y="1213461"/>
            <a:ext cx="12194379" cy="853440"/>
          </a:xfrm>
          <a:prstGeom prst="rect">
            <a:avLst/>
          </a:prstGeom>
        </p:spPr>
        <p:txBody>
          <a:bodyPr lIns="182880" tIns="182880" bIns="182880" anchor="ctr"/>
          <a:lstStyle>
            <a:lvl1pPr marL="0" indent="0">
              <a:buNone/>
              <a:defRPr sz="3333" b="0">
                <a:solidFill>
                  <a:srgbClr val="0072C6"/>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8" name="Rectangle 17"/>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2"/>
          <p:cNvSpPr>
            <a:spLocks noGrp="1"/>
          </p:cNvSpPr>
          <p:nvPr>
            <p:ph idx="1" hasCustomPrompt="1"/>
          </p:nvPr>
        </p:nvSpPr>
        <p:spPr>
          <a:xfrm>
            <a:off x="0" y="2066901"/>
            <a:ext cx="12192000" cy="479109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3"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606819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Interior3">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Content Placeholder 2"/>
          <p:cNvSpPr>
            <a:spLocks noGrp="1"/>
          </p:cNvSpPr>
          <p:nvPr>
            <p:ph idx="1" hasCustomPrompt="1"/>
          </p:nvPr>
        </p:nvSpPr>
        <p:spPr>
          <a:xfrm>
            <a:off x="0" y="1237240"/>
            <a:ext cx="6096000" cy="563146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4" name="Content Placeholder 2"/>
          <p:cNvSpPr>
            <a:spLocks noGrp="1"/>
          </p:cNvSpPr>
          <p:nvPr>
            <p:ph idx="10" hasCustomPrompt="1"/>
          </p:nvPr>
        </p:nvSpPr>
        <p:spPr>
          <a:xfrm>
            <a:off x="6096000" y="1229909"/>
            <a:ext cx="6096000" cy="5628091"/>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3"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7835616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Content Placeholder 2"/>
          <p:cNvSpPr>
            <a:spLocks noGrp="1"/>
          </p:cNvSpPr>
          <p:nvPr>
            <p:ph idx="1" hasCustomPrompt="1"/>
          </p:nvPr>
        </p:nvSpPr>
        <p:spPr>
          <a:xfrm>
            <a:off x="0" y="1237240"/>
            <a:ext cx="12192000" cy="562076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2"/>
                </a:solidFill>
                <a:latin typeface="Segoe UI Light"/>
                <a:cs typeface="Segoe UI Light"/>
              </a:defRPr>
            </a:lvl2pPr>
            <a:lvl3pPr marL="1219170">
              <a:spcBef>
                <a:spcPts val="1333"/>
              </a:spcBef>
              <a:buFont typeface="Arial"/>
              <a:buChar char="•"/>
              <a:defRPr sz="2933">
                <a:solidFill>
                  <a:schemeClr val="bg2"/>
                </a:solidFill>
                <a:latin typeface="Segoe UI Light"/>
                <a:cs typeface="Segoe UI Light"/>
              </a:defRPr>
            </a:lvl3pPr>
            <a:lvl4pPr marL="1706837">
              <a:spcBef>
                <a:spcPts val="1333"/>
              </a:spcBef>
              <a:buFont typeface="Arial"/>
              <a:buChar char="•"/>
              <a:defRPr sz="2667" baseline="0">
                <a:solidFill>
                  <a:schemeClr val="bg2"/>
                </a:solidFill>
                <a:latin typeface="Segoe UI Light"/>
                <a:cs typeface="Segoe UI Light"/>
              </a:defRPr>
            </a:lvl4pPr>
            <a:lvl5pPr marL="1950671" indent="243834">
              <a:spcBef>
                <a:spcPts val="1333"/>
              </a:spcBef>
              <a:buFont typeface="Arial"/>
              <a:buChar char="•"/>
              <a:tabLst>
                <a:tab pos="2135664" algn="l"/>
              </a:tabLst>
              <a:defRPr sz="2400"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0" name="Title 1"/>
          <p:cNvSpPr>
            <a:spLocks noGrp="1" noChangeAspect="1"/>
          </p:cNvSpPr>
          <p:nvPr>
            <p:ph type="title"/>
          </p:nvPr>
        </p:nvSpPr>
        <p:spPr>
          <a:xfrm>
            <a:off x="139021" y="-3"/>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42203213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286338"/>
            <a:ext cx="57912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5" name="Content Placeholder 2"/>
          <p:cNvSpPr>
            <a:spLocks noGrp="1"/>
          </p:cNvSpPr>
          <p:nvPr>
            <p:ph idx="1" hasCustomPrompt="1"/>
          </p:nvPr>
        </p:nvSpPr>
        <p:spPr>
          <a:xfrm>
            <a:off x="3048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286338"/>
            <a:ext cx="57912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7" name="Content Placeholder 2"/>
          <p:cNvSpPr>
            <a:spLocks noGrp="1"/>
          </p:cNvSpPr>
          <p:nvPr>
            <p:ph idx="13" hasCustomPrompt="1"/>
          </p:nvPr>
        </p:nvSpPr>
        <p:spPr>
          <a:xfrm>
            <a:off x="60960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518172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6941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879869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1"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78511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228527978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8.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605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750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39" r:id="rId29"/>
    <p:sldLayoutId id="2147483740"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909D8-FB09-4979-A95F-18E1EA39B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69B008-A9AB-48BC-BB70-0D8D46D5D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672FB-75F5-4374-906F-B356566932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F6AAE-5D81-499D-B00E-7BBB0FD8ED2F}" type="datetimeFigureOut">
              <a:rPr lang="en-US" smtClean="0"/>
              <a:t>12/11/2018</a:t>
            </a:fld>
            <a:endParaRPr lang="en-US"/>
          </a:p>
        </p:txBody>
      </p:sp>
      <p:sp>
        <p:nvSpPr>
          <p:cNvPr id="5" name="Footer Placeholder 4">
            <a:extLst>
              <a:ext uri="{FF2B5EF4-FFF2-40B4-BE49-F238E27FC236}">
                <a16:creationId xmlns:a16="http://schemas.microsoft.com/office/drawing/2014/main" id="{1A206253-5DF3-483D-ABE7-80B3120D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42B05C-5D6A-4326-B93B-D1F06C604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25A4CB-A5B2-4176-9C5D-F5A9A8CDED02}" type="slidenum">
              <a:rPr lang="en-US" smtClean="0"/>
              <a:t>‹#›</a:t>
            </a:fld>
            <a:endParaRPr lang="en-US"/>
          </a:p>
        </p:txBody>
      </p:sp>
    </p:spTree>
    <p:extLst>
      <p:ext uri="{BB962C8B-B14F-4D97-AF65-F5344CB8AC3E}">
        <p14:creationId xmlns:p14="http://schemas.microsoft.com/office/powerpoint/2010/main" val="297168776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41" r:id="rId18"/>
    <p:sldLayoutId id="214748374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image" Target="../media/image14.png"/><Relationship Id="rId5" Type="http://schemas.openxmlformats.org/officeDocument/2006/relationships/hyperlink" Target="aka.ms/acr/build" TargetMode="Externa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7.svg"/><Relationship Id="rId18" Type="http://schemas.openxmlformats.org/officeDocument/2006/relationships/image" Target="../media/image50.png"/><Relationship Id="rId26" Type="http://schemas.openxmlformats.org/officeDocument/2006/relationships/image" Target="../media/image12.png"/><Relationship Id="rId3" Type="http://schemas.openxmlformats.org/officeDocument/2006/relationships/notesSlide" Target="../notesSlides/notesSlide7.xml"/><Relationship Id="rId21" Type="http://schemas.openxmlformats.org/officeDocument/2006/relationships/image" Target="../media/image88.png"/><Relationship Id="rId7" Type="http://schemas.openxmlformats.org/officeDocument/2006/relationships/image" Target="../media/image79.png"/><Relationship Id="rId12" Type="http://schemas.openxmlformats.org/officeDocument/2006/relationships/image" Target="../media/image36.png"/><Relationship Id="rId17" Type="http://schemas.openxmlformats.org/officeDocument/2006/relationships/image" Target="../media/image86.png"/><Relationship Id="rId25" Type="http://schemas.microsoft.com/office/2007/relationships/hdphoto" Target="../media/hdphoto2.wdp"/><Relationship Id="rId2" Type="http://schemas.openxmlformats.org/officeDocument/2006/relationships/slideLayout" Target="../slideLayouts/slideLayout38.xml"/><Relationship Id="rId16" Type="http://schemas.openxmlformats.org/officeDocument/2006/relationships/image" Target="../media/image85.png"/><Relationship Id="rId20" Type="http://schemas.openxmlformats.org/officeDocument/2006/relationships/image" Target="../media/image43.png"/><Relationship Id="rId29" Type="http://schemas.openxmlformats.org/officeDocument/2006/relationships/image" Target="../media/image33.png"/><Relationship Id="rId1" Type="http://schemas.openxmlformats.org/officeDocument/2006/relationships/tags" Target="../tags/tag4.xml"/><Relationship Id="rId6" Type="http://schemas.openxmlformats.org/officeDocument/2006/relationships/image" Target="../media/image78.emf"/><Relationship Id="rId11" Type="http://schemas.openxmlformats.org/officeDocument/2006/relationships/image" Target="../media/image83.svg"/><Relationship Id="rId24" Type="http://schemas.openxmlformats.org/officeDocument/2006/relationships/image" Target="../media/image90.png"/><Relationship Id="rId5" Type="http://schemas.openxmlformats.org/officeDocument/2006/relationships/image" Target="../media/image77.emf"/><Relationship Id="rId15" Type="http://schemas.openxmlformats.org/officeDocument/2006/relationships/image" Target="../media/image44.png"/><Relationship Id="rId23" Type="http://schemas.openxmlformats.org/officeDocument/2006/relationships/image" Target="../media/image89.png"/><Relationship Id="rId28" Type="http://schemas.openxmlformats.org/officeDocument/2006/relationships/image" Target="../media/image27.png"/><Relationship Id="rId10" Type="http://schemas.openxmlformats.org/officeDocument/2006/relationships/image" Target="../media/image82.png"/><Relationship Id="rId19" Type="http://schemas.openxmlformats.org/officeDocument/2006/relationships/image" Target="../media/image87.png"/><Relationship Id="rId4" Type="http://schemas.openxmlformats.org/officeDocument/2006/relationships/image" Target="../media/image76.emf"/><Relationship Id="rId9" Type="http://schemas.openxmlformats.org/officeDocument/2006/relationships/image" Target="../media/image81.svg"/><Relationship Id="rId14" Type="http://schemas.openxmlformats.org/officeDocument/2006/relationships/image" Target="../media/image84.emf"/><Relationship Id="rId22" Type="http://schemas.openxmlformats.org/officeDocument/2006/relationships/image" Target="../media/image24.png"/><Relationship Id="rId27"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18" Type="http://schemas.openxmlformats.org/officeDocument/2006/relationships/image" Target="../media/image51.png"/><Relationship Id="rId3" Type="http://schemas.openxmlformats.org/officeDocument/2006/relationships/image" Target="../media/image13.svg"/><Relationship Id="rId7" Type="http://schemas.openxmlformats.org/officeDocument/2006/relationships/image" Target="../media/image91.png"/><Relationship Id="rId12" Type="http://schemas.openxmlformats.org/officeDocument/2006/relationships/image" Target="../media/image93.png"/><Relationship Id="rId17" Type="http://schemas.openxmlformats.org/officeDocument/2006/relationships/image" Target="../media/image50.png"/><Relationship Id="rId2" Type="http://schemas.openxmlformats.org/officeDocument/2006/relationships/image" Target="../media/image12.png"/><Relationship Id="rId16" Type="http://schemas.openxmlformats.org/officeDocument/2006/relationships/image" Target="../media/image65.png"/><Relationship Id="rId1" Type="http://schemas.openxmlformats.org/officeDocument/2006/relationships/slideLayout" Target="../slideLayouts/slideLayout34.xml"/><Relationship Id="rId6" Type="http://schemas.openxmlformats.org/officeDocument/2006/relationships/image" Target="../media/image15.svg"/><Relationship Id="rId11" Type="http://schemas.openxmlformats.org/officeDocument/2006/relationships/image" Target="../media/image86.png"/><Relationship Id="rId5" Type="http://schemas.openxmlformats.org/officeDocument/2006/relationships/image" Target="../media/image14.png"/><Relationship Id="rId15" Type="http://schemas.openxmlformats.org/officeDocument/2006/relationships/image" Target="../media/image95.png"/><Relationship Id="rId10"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44.png"/><Relationship Id="rId14" Type="http://schemas.openxmlformats.org/officeDocument/2006/relationships/hyperlink" Target="aka.ms/acr/buil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5.xml"/><Relationship Id="rId4" Type="http://schemas.openxmlformats.org/officeDocument/2006/relationships/image" Target="../media/image96.gif"/></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8.png"/><Relationship Id="rId18" Type="http://schemas.microsoft.com/office/2007/relationships/hdphoto" Target="../media/hdphoto2.wdp"/><Relationship Id="rId3" Type="http://schemas.openxmlformats.org/officeDocument/2006/relationships/notesSlide" Target="../notesSlides/notesSlide9.xml"/><Relationship Id="rId7" Type="http://schemas.openxmlformats.org/officeDocument/2006/relationships/image" Target="../media/image14.png"/><Relationship Id="rId12" Type="http://schemas.openxmlformats.org/officeDocument/2006/relationships/image" Target="../media/image97.tiff"/><Relationship Id="rId17" Type="http://schemas.openxmlformats.org/officeDocument/2006/relationships/image" Target="../media/image90.png"/><Relationship Id="rId2" Type="http://schemas.openxmlformats.org/officeDocument/2006/relationships/slideLayout" Target="../slideLayouts/slideLayout51.xml"/><Relationship Id="rId16" Type="http://schemas.openxmlformats.org/officeDocument/2006/relationships/image" Target="../media/image101.svg"/><Relationship Id="rId1" Type="http://schemas.openxmlformats.org/officeDocument/2006/relationships/tags" Target="../tags/tag6.xml"/><Relationship Id="rId6" Type="http://schemas.openxmlformats.org/officeDocument/2006/relationships/image" Target="../media/image72.svg"/><Relationship Id="rId11" Type="http://schemas.openxmlformats.org/officeDocument/2006/relationships/image" Target="../media/image89.png"/><Relationship Id="rId5" Type="http://schemas.openxmlformats.org/officeDocument/2006/relationships/image" Target="../media/image12.png"/><Relationship Id="rId15" Type="http://schemas.openxmlformats.org/officeDocument/2006/relationships/image" Target="../media/image100.png"/><Relationship Id="rId10" Type="http://schemas.openxmlformats.org/officeDocument/2006/relationships/image" Target="../media/image88.png"/><Relationship Id="rId4" Type="http://schemas.openxmlformats.org/officeDocument/2006/relationships/image" Target="../media/image76.emf"/><Relationship Id="rId9" Type="http://schemas.openxmlformats.org/officeDocument/2006/relationships/image" Target="../media/image84.emf"/><Relationship Id="rId14" Type="http://schemas.openxmlformats.org/officeDocument/2006/relationships/image" Target="../media/image99.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8.png"/><Relationship Id="rId18" Type="http://schemas.microsoft.com/office/2007/relationships/hdphoto" Target="../media/hdphoto2.wdp"/><Relationship Id="rId3" Type="http://schemas.openxmlformats.org/officeDocument/2006/relationships/notesSlide" Target="../notesSlides/notesSlide10.xml"/><Relationship Id="rId7" Type="http://schemas.openxmlformats.org/officeDocument/2006/relationships/image" Target="../media/image72.svg"/><Relationship Id="rId12" Type="http://schemas.openxmlformats.org/officeDocument/2006/relationships/image" Target="../media/image89.png"/><Relationship Id="rId17" Type="http://schemas.openxmlformats.org/officeDocument/2006/relationships/image" Target="../media/image90.png"/><Relationship Id="rId2" Type="http://schemas.openxmlformats.org/officeDocument/2006/relationships/slideLayout" Target="../slideLayouts/slideLayout51.xml"/><Relationship Id="rId16" Type="http://schemas.openxmlformats.org/officeDocument/2006/relationships/image" Target="../media/image101.svg"/><Relationship Id="rId1" Type="http://schemas.openxmlformats.org/officeDocument/2006/relationships/tags" Target="../tags/tag7.xml"/><Relationship Id="rId6" Type="http://schemas.openxmlformats.org/officeDocument/2006/relationships/image" Target="../media/image12.png"/><Relationship Id="rId11" Type="http://schemas.openxmlformats.org/officeDocument/2006/relationships/image" Target="../media/image88.png"/><Relationship Id="rId5" Type="http://schemas.openxmlformats.org/officeDocument/2006/relationships/image" Target="../media/image97.tiff"/><Relationship Id="rId15" Type="http://schemas.openxmlformats.org/officeDocument/2006/relationships/image" Target="../media/image100.png"/><Relationship Id="rId10" Type="http://schemas.openxmlformats.org/officeDocument/2006/relationships/image" Target="../media/image84.emf"/><Relationship Id="rId4" Type="http://schemas.openxmlformats.org/officeDocument/2006/relationships/image" Target="../media/image76.emf"/><Relationship Id="rId9" Type="http://schemas.openxmlformats.org/officeDocument/2006/relationships/image" Target="../media/image15.svg"/><Relationship Id="rId14" Type="http://schemas.openxmlformats.org/officeDocument/2006/relationships/image" Target="../media/image99.sv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9.svg"/><Relationship Id="rId18" Type="http://schemas.openxmlformats.org/officeDocument/2006/relationships/image" Target="../media/image76.emf"/><Relationship Id="rId3" Type="http://schemas.openxmlformats.org/officeDocument/2006/relationships/notesSlide" Target="../notesSlides/notesSlide11.xml"/><Relationship Id="rId7" Type="http://schemas.openxmlformats.org/officeDocument/2006/relationships/image" Target="../media/image14.png"/><Relationship Id="rId12" Type="http://schemas.openxmlformats.org/officeDocument/2006/relationships/image" Target="../media/image98.png"/><Relationship Id="rId17" Type="http://schemas.microsoft.com/office/2007/relationships/hdphoto" Target="../media/hdphoto2.wdp"/><Relationship Id="rId2" Type="http://schemas.openxmlformats.org/officeDocument/2006/relationships/slideLayout" Target="../slideLayouts/slideLayout51.xml"/><Relationship Id="rId16" Type="http://schemas.openxmlformats.org/officeDocument/2006/relationships/image" Target="../media/image90.png"/><Relationship Id="rId1" Type="http://schemas.openxmlformats.org/officeDocument/2006/relationships/tags" Target="../tags/tag8.xml"/><Relationship Id="rId6" Type="http://schemas.openxmlformats.org/officeDocument/2006/relationships/image" Target="../media/image72.svg"/><Relationship Id="rId11" Type="http://schemas.openxmlformats.org/officeDocument/2006/relationships/image" Target="../media/image89.png"/><Relationship Id="rId5" Type="http://schemas.openxmlformats.org/officeDocument/2006/relationships/image" Target="../media/image12.png"/><Relationship Id="rId15" Type="http://schemas.openxmlformats.org/officeDocument/2006/relationships/image" Target="../media/image101.svg"/><Relationship Id="rId10" Type="http://schemas.openxmlformats.org/officeDocument/2006/relationships/image" Target="../media/image88.png"/><Relationship Id="rId4" Type="http://schemas.openxmlformats.org/officeDocument/2006/relationships/image" Target="../media/image97.tiff"/><Relationship Id="rId9" Type="http://schemas.openxmlformats.org/officeDocument/2006/relationships/image" Target="../media/image84.emf"/><Relationship Id="rId14"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png"/><Relationship Id="rId18" Type="http://schemas.openxmlformats.org/officeDocument/2006/relationships/image" Target="../media/image85.png"/><Relationship Id="rId3" Type="http://schemas.openxmlformats.org/officeDocument/2006/relationships/notesSlide" Target="../notesSlides/notesSlide12.xml"/><Relationship Id="rId7" Type="http://schemas.openxmlformats.org/officeDocument/2006/relationships/image" Target="../media/image410.png"/><Relationship Id="rId12" Type="http://schemas.openxmlformats.org/officeDocument/2006/relationships/image" Target="../media/image23.png"/><Relationship Id="rId17" Type="http://schemas.openxmlformats.org/officeDocument/2006/relationships/image" Target="../media/image44.png"/><Relationship Id="rId2" Type="http://schemas.openxmlformats.org/officeDocument/2006/relationships/slideLayout" Target="../slideLayouts/slideLayout59.xml"/><Relationship Id="rId16" Type="http://schemas.openxmlformats.org/officeDocument/2006/relationships/image" Target="../media/image24.png"/><Relationship Id="rId20" Type="http://schemas.openxmlformats.org/officeDocument/2006/relationships/image" Target="../media/image86.png"/><Relationship Id="rId1" Type="http://schemas.openxmlformats.org/officeDocument/2006/relationships/tags" Target="../tags/tag9.xml"/><Relationship Id="rId6" Type="http://schemas.openxmlformats.org/officeDocument/2006/relationships/image" Target="../media/image38.png"/><Relationship Id="rId11" Type="http://schemas.openxmlformats.org/officeDocument/2006/relationships/image" Target="../media/image51.png"/><Relationship Id="rId5" Type="http://schemas.openxmlformats.org/officeDocument/2006/relationships/image" Target="../media/image89.png"/><Relationship Id="rId15" Type="http://schemas.openxmlformats.org/officeDocument/2006/relationships/image" Target="../media/image76.emf"/><Relationship Id="rId10" Type="http://schemas.openxmlformats.org/officeDocument/2006/relationships/image" Target="../media/image50.png"/><Relationship Id="rId19" Type="http://schemas.openxmlformats.org/officeDocument/2006/relationships/image" Target="../media/image102.png"/><Relationship Id="rId4" Type="http://schemas.openxmlformats.org/officeDocument/2006/relationships/image" Target="../media/image88.png"/><Relationship Id="rId9" Type="http://schemas.openxmlformats.org/officeDocument/2006/relationships/image" Target="../media/image84.emf"/><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10.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png"/><Relationship Id="rId1" Type="http://schemas.openxmlformats.org/officeDocument/2006/relationships/slideLayout" Target="../slideLayouts/slideLayout60.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svg"/><Relationship Id="rId27"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105.png"/><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notesSlide" Target="../notesSlides/notesSlide17.xml"/><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slideLayout" Target="../slideLayouts/slideLayout30.xml"/><Relationship Id="rId1" Type="http://schemas.openxmlformats.org/officeDocument/2006/relationships/tags" Target="../tags/tag12.xml"/><Relationship Id="rId6" Type="http://schemas.openxmlformats.org/officeDocument/2006/relationships/image" Target="../media/image43.png"/><Relationship Id="rId11" Type="http://schemas.openxmlformats.org/officeDocument/2006/relationships/image" Target="../media/image113.png"/><Relationship Id="rId5" Type="http://schemas.openxmlformats.org/officeDocument/2006/relationships/image" Target="../media/image108.svg"/><Relationship Id="rId10" Type="http://schemas.openxmlformats.org/officeDocument/2006/relationships/image" Target="../media/image112.svg"/><Relationship Id="rId4" Type="http://schemas.openxmlformats.org/officeDocument/2006/relationships/image" Target="../media/image107.png"/><Relationship Id="rId9" Type="http://schemas.openxmlformats.org/officeDocument/2006/relationships/image" Target="../media/image111.png"/></Relationships>
</file>

<file path=ppt/slides/_rels/slide22.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notesSlide" Target="../notesSlides/notesSlide18.xml"/><Relationship Id="rId7" Type="http://schemas.openxmlformats.org/officeDocument/2006/relationships/image" Target="../media/image109.png"/><Relationship Id="rId12" Type="http://schemas.openxmlformats.org/officeDocument/2006/relationships/image" Target="../media/image112.svg"/><Relationship Id="rId2" Type="http://schemas.openxmlformats.org/officeDocument/2006/relationships/slideLayout" Target="../slideLayouts/slideLayout30.xml"/><Relationship Id="rId1" Type="http://schemas.openxmlformats.org/officeDocument/2006/relationships/tags" Target="../tags/tag13.xml"/><Relationship Id="rId6" Type="http://schemas.openxmlformats.org/officeDocument/2006/relationships/image" Target="../media/image43.png"/><Relationship Id="rId11" Type="http://schemas.openxmlformats.org/officeDocument/2006/relationships/image" Target="../media/image111.png"/><Relationship Id="rId5" Type="http://schemas.openxmlformats.org/officeDocument/2006/relationships/image" Target="../media/image108.svg"/><Relationship Id="rId10" Type="http://schemas.openxmlformats.org/officeDocument/2006/relationships/image" Target="../media/image114.svg"/><Relationship Id="rId4" Type="http://schemas.openxmlformats.org/officeDocument/2006/relationships/image" Target="../media/image107.png"/><Relationship Id="rId9" Type="http://schemas.openxmlformats.org/officeDocument/2006/relationships/image" Target="../media/image113.png"/><Relationship Id="rId14" Type="http://schemas.openxmlformats.org/officeDocument/2006/relationships/image" Target="../media/image116.sv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6.png"/><Relationship Id="rId7" Type="http://schemas.openxmlformats.org/officeDocument/2006/relationships/hyperlink" Target="https://aka.ms/ACR/Roadmap"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43.png"/><Relationship Id="rId4" Type="http://schemas.openxmlformats.org/officeDocument/2006/relationships/hyperlink" Target="https://aka.ms/ACR" TargetMode="Externa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1.svg"/><Relationship Id="rId18" Type="http://schemas.openxmlformats.org/officeDocument/2006/relationships/image" Target="../media/image26.png"/><Relationship Id="rId3" Type="http://schemas.openxmlformats.org/officeDocument/2006/relationships/image" Target="../media/image15.svg"/><Relationship Id="rId7" Type="http://schemas.openxmlformats.org/officeDocument/2006/relationships/image" Target="../media/image78.emf"/><Relationship Id="rId12" Type="http://schemas.openxmlformats.org/officeDocument/2006/relationships/image" Target="../media/image80.png"/><Relationship Id="rId17" Type="http://schemas.openxmlformats.org/officeDocument/2006/relationships/image" Target="../media/image13.svg"/><Relationship Id="rId2" Type="http://schemas.openxmlformats.org/officeDocument/2006/relationships/image" Target="../media/image14.png"/><Relationship Id="rId16" Type="http://schemas.openxmlformats.org/officeDocument/2006/relationships/image" Target="../media/image12.png"/><Relationship Id="rId1" Type="http://schemas.openxmlformats.org/officeDocument/2006/relationships/slideLayout" Target="../slideLayouts/slideLayout67.xml"/><Relationship Id="rId6" Type="http://schemas.openxmlformats.org/officeDocument/2006/relationships/image" Target="../media/image76.emf"/><Relationship Id="rId11" Type="http://schemas.openxmlformats.org/officeDocument/2006/relationships/image" Target="../media/image83.svg"/><Relationship Id="rId5" Type="http://schemas.openxmlformats.org/officeDocument/2006/relationships/image" Target="../media/image24.png"/><Relationship Id="rId15" Type="http://schemas.openxmlformats.org/officeDocument/2006/relationships/image" Target="../media/image37.sv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27.png"/><Relationship Id="rId9" Type="http://schemas.openxmlformats.org/officeDocument/2006/relationships/image" Target="../media/image77.emf"/><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4.xml"/><Relationship Id="rId7" Type="http://schemas.openxmlformats.org/officeDocument/2006/relationships/image" Target="../media/image78.emf"/><Relationship Id="rId2" Type="http://schemas.openxmlformats.org/officeDocument/2006/relationships/slideLayout" Target="../slideLayouts/slideLayout67.xml"/><Relationship Id="rId1" Type="http://schemas.openxmlformats.org/officeDocument/2006/relationships/tags" Target="../tags/tag14.xml"/><Relationship Id="rId6" Type="http://schemas.openxmlformats.org/officeDocument/2006/relationships/image" Target="../media/image76.emf"/><Relationship Id="rId11" Type="http://schemas.openxmlformats.org/officeDocument/2006/relationships/image" Target="../media/image43.png"/><Relationship Id="rId5" Type="http://schemas.openxmlformats.org/officeDocument/2006/relationships/image" Target="../media/image121.png"/><Relationship Id="rId10"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7.xml"/><Relationship Id="rId1" Type="http://schemas.openxmlformats.org/officeDocument/2006/relationships/tags" Target="../tags/tag1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124.png"/><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6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2.gif"/><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43.png"/><Relationship Id="rId3" Type="http://schemas.openxmlformats.org/officeDocument/2006/relationships/image" Target="../media/image1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27.png"/><Relationship Id="rId10" Type="http://schemas.openxmlformats.org/officeDocument/2006/relationships/image" Target="../media/image139.png"/><Relationship Id="rId4" Type="http://schemas.openxmlformats.org/officeDocument/2006/relationships/image" Target="../media/image13.svg"/><Relationship Id="rId9" Type="http://schemas.openxmlformats.org/officeDocument/2006/relationships/image" Target="../media/image138.svg"/><Relationship Id="rId1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svg"/><Relationship Id="rId2" Type="http://schemas.openxmlformats.org/officeDocument/2006/relationships/slideLayout" Target="../slideLayouts/slideLayout38.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jpeg"/><Relationship Id="rId3" Type="http://schemas.openxmlformats.org/officeDocument/2006/relationships/notesSlide" Target="../notesSlides/notesSlide4.xml"/><Relationship Id="rId21" Type="http://schemas.openxmlformats.org/officeDocument/2006/relationships/image" Target="../media/image61.jpe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slideLayout" Target="../slideLayouts/slideLayout38.xml"/><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tags" Target="../tags/tag2.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jpe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jpe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svg"/><Relationship Id="rId3" Type="http://schemas.openxmlformats.org/officeDocument/2006/relationships/notesSlide" Target="../notesSlides/notesSlide5.xml"/><Relationship Id="rId7" Type="http://schemas.openxmlformats.org/officeDocument/2006/relationships/image" Target="../media/image67.png"/><Relationship Id="rId12" Type="http://schemas.openxmlformats.org/officeDocument/2006/relationships/image" Target="../media/image47.png"/><Relationship Id="rId2" Type="http://schemas.openxmlformats.org/officeDocument/2006/relationships/slideLayout" Target="../slideLayouts/slideLayout38.xml"/><Relationship Id="rId16" Type="http://schemas.openxmlformats.org/officeDocument/2006/relationships/image" Target="../media/image72.svg"/><Relationship Id="rId1" Type="http://schemas.openxmlformats.org/officeDocument/2006/relationships/tags" Target="../tags/tag3.xml"/><Relationship Id="rId6" Type="http://schemas.openxmlformats.org/officeDocument/2006/relationships/image" Target="../media/image66.png"/><Relationship Id="rId11" Type="http://schemas.openxmlformats.org/officeDocument/2006/relationships/image" Target="../media/image70.svg"/><Relationship Id="rId5" Type="http://schemas.openxmlformats.org/officeDocument/2006/relationships/image" Target="../media/image65.png"/><Relationship Id="rId15" Type="http://schemas.openxmlformats.org/officeDocument/2006/relationships/image" Target="../media/image12.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69.jpeg"/><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9.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532003"/>
            <a:ext cx="9144000" cy="923330"/>
          </a:xfrm>
        </p:spPr>
        <p:txBody>
          <a:bodyPr/>
          <a:lstStyle/>
          <a:p>
            <a:r>
              <a:rPr lang="en-US" dirty="0"/>
              <a:t>ACR Task</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5"/>
              </a:rPr>
              <a:t>aka.ms/acr/tasks</a:t>
            </a:r>
            <a:endParaRPr lang="en-US"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transition advTm="310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290512" y="1214240"/>
            <a:ext cx="2512442" cy="608928"/>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4"/>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290512" y="3072584"/>
            <a:ext cx="2512442" cy="608928"/>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5"/>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290512" y="2453136"/>
            <a:ext cx="2512442" cy="608928"/>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6"/>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290512" y="1833688"/>
            <a:ext cx="2512442" cy="608928"/>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290512" y="3692032"/>
            <a:ext cx="2512442" cy="608928"/>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290512" y="4311480"/>
            <a:ext cx="2512442" cy="608928"/>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290512" y="4930927"/>
            <a:ext cx="2512442" cy="608928"/>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24214" y="1668312"/>
            <a:ext cx="1454120" cy="1480675"/>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4"/>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579" t="19617" r="25733" b="15444"/>
          <a:stretch/>
        </p:blipFill>
        <p:spPr bwMode="auto">
          <a:xfrm>
            <a:off x="199361" y="3335008"/>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408" y="3341192"/>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99309" y="3332093"/>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6749" y="3366811"/>
            <a:ext cx="623889" cy="369332"/>
          </a:xfrm>
          <a:prstGeom prst="rect">
            <a:avLst/>
          </a:prstGeom>
        </p:spPr>
        <p:txBody>
          <a:bodyPr wrap="none">
            <a:spAutoFit/>
          </a:bodyPr>
          <a:lstStyle/>
          <a:p>
            <a:r>
              <a:rPr lang="en-US"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479" y="3212263"/>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20"/>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124612" y="3818653"/>
            <a:ext cx="575412" cy="756942"/>
            <a:chOff x="4124049" y="3818762"/>
            <a:chExt cx="575575" cy="757157"/>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24049" y="4175695"/>
              <a:ext cx="481890" cy="400224"/>
            </a:xfrm>
            <a:prstGeom prst="rect">
              <a:avLst/>
            </a:prstGeom>
          </p:spPr>
          <p:txBody>
            <a:bodyPr wrap="square">
              <a:spAutoFit/>
            </a:bodyPr>
            <a:lstStyle/>
            <a:p>
              <a:pPr algn="ctr" defTabSz="896020">
                <a:defRPr/>
              </a:pPr>
              <a:r>
                <a:rPr lang="en-US" sz="100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00" kern="0" dirty="0">
                  <a:solidFill>
                    <a:schemeClr val="bg1"/>
                  </a:solidFill>
                  <a:latin typeface="Calibri" panose="020F0502020204030204"/>
                  <a:ea typeface="Segoe UI" panose="020B0502040204020203" pitchFamily="34" charset="0"/>
                  <a:cs typeface="Segoe UI" panose="020B0502040204020203" pitchFamily="34" charset="0"/>
                </a:rPr>
              </a:br>
              <a:r>
                <a:rPr lang="en-US" sz="1000" kern="0" dirty="0">
                  <a:solidFill>
                    <a:schemeClr val="bg1"/>
                  </a:solidFill>
                  <a:latin typeface="Calibri" panose="020F0502020204030204"/>
                  <a:ea typeface="Segoe UI" panose="020B0502040204020203" pitchFamily="34" charset="0"/>
                  <a:cs typeface="Segoe UI" panose="020B0502040204020203" pitchFamily="34" charset="0"/>
                </a:rPr>
                <a:t>Tasks</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1555472"/>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3807" y="3847847"/>
            <a:ext cx="283652" cy="374871"/>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079019" y="467148"/>
            <a:ext cx="2166201" cy="65252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Image Security Scanning</a:t>
            </a:r>
          </a:p>
          <a:p>
            <a:pPr defTabSz="914377">
              <a:defRPr/>
            </a:pPr>
            <a:r>
              <a:rPr lang="en-US" sz="1200"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dirty="0">
                <a:solidFill>
                  <a:prstClr val="white"/>
                </a:solidFill>
                <a:latin typeface="Calibri" panose="020F0502020204030204"/>
              </a:rPr>
              <a:t>Upon release, set released flag in ACR </a:t>
            </a:r>
            <a:br>
              <a:rPr lang="en-US" sz="1200" kern="0" dirty="0">
                <a:solidFill>
                  <a:prstClr val="white"/>
                </a:solidFill>
                <a:latin typeface="Calibri" panose="020F0502020204030204"/>
              </a:rPr>
            </a:br>
            <a:r>
              <a:rPr lang="en-US" sz="1200"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550821"/>
            <a:ext cx="1754403" cy="954632"/>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609850" y="83024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6"/>
            <a:chExt cx="871192" cy="76020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0200"/>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96095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17477" y="3717687"/>
            <a:ext cx="498008" cy="498008"/>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365278" y="6105355"/>
            <a:ext cx="2166200" cy="369332"/>
          </a:xfrm>
          <a:prstGeom prst="rect">
            <a:avLst/>
          </a:prstGeom>
          <a:solidFill>
            <a:srgbClr val="505050"/>
          </a:solidFill>
        </p:spPr>
        <p:txBody>
          <a:bodyPr wrap="square">
            <a:spAutoFit/>
          </a:bodyPr>
          <a:lstStyle/>
          <a:p>
            <a:pPr defTabSz="914377">
              <a:defRPr/>
            </a:pPr>
            <a:r>
              <a:rPr lang="en-US" sz="1800"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2173691"/>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2791910"/>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3410129"/>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402834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4646567"/>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97021" y="5264788"/>
            <a:ext cx="186168" cy="24603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8">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13058" y="3363628"/>
            <a:ext cx="757277" cy="331137"/>
            <a:chOff x="3913058" y="3363628"/>
            <a:chExt cx="757277" cy="331137"/>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3240"/>
              <a:chOff x="3913058" y="3401525"/>
              <a:chExt cx="757277" cy="293240"/>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76999"/>
              </a:xfrm>
              <a:prstGeom prst="rect">
                <a:avLst/>
              </a:prstGeom>
              <a:noFill/>
            </p:spPr>
            <p:txBody>
              <a:bodyPr wrap="square" rtlCol="0">
                <a:spAutoFit/>
              </a:bodyPr>
              <a:lstStyle/>
              <a:p>
                <a:pPr algn="ctr" defTabSz="914377">
                  <a:defRPr/>
                </a:pPr>
                <a:r>
                  <a:rPr lang="en-US" sz="600"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Tree>
    <p:custDataLst>
      <p:tags r:id="rId1"/>
    </p:custDataLst>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advTm="28601">
        <p:fade/>
      </p:transition>
    </mc:Choice>
    <mc:Fallback xmlns="">
      <p:transition spd="med" advTm="286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Tasks: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394438" y="4071714"/>
            <a:ext cx="1103828"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aka.ms/acr/tasks</a:t>
            </a:r>
            <a:endParaRPr lang="en-US" sz="1800"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1049" y="5223336"/>
            <a:ext cx="937816" cy="57069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833325" y="5150415"/>
            <a:ext cx="838715" cy="7463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372606" y="5166266"/>
            <a:ext cx="695677" cy="6474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191655" y="5150415"/>
            <a:ext cx="600719" cy="69503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682498" y="3150807"/>
            <a:ext cx="559030" cy="3178814"/>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44146516"/>
      </p:ext>
    </p:extLst>
  </p:cSld>
  <p:clrMapOvr>
    <a:masterClrMapping/>
  </p:clrMapOvr>
  <p:transition advTm="416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Lifecycle Primitives</a:t>
            </a:r>
          </a:p>
        </p:txBody>
      </p:sp>
      <p:pic>
        <p:nvPicPr>
          <p:cNvPr id="7" name="Picture 6">
            <a:extLst>
              <a:ext uri="{FF2B5EF4-FFF2-40B4-BE49-F238E27FC236}">
                <a16:creationId xmlns:a16="http://schemas.microsoft.com/office/drawing/2014/main" id="{90FB6BB0-4D44-4AA4-9DA0-C36B114830A8}"/>
              </a:ext>
            </a:extLst>
          </p:cNvPr>
          <p:cNvPicPr>
            <a:picLocks noChangeAspect="1"/>
          </p:cNvPicPr>
          <p:nvPr/>
        </p:nvPicPr>
        <p:blipFill>
          <a:blip r:embed="rId4"/>
          <a:stretch>
            <a:fillRect/>
          </a:stretch>
        </p:blipFill>
        <p:spPr>
          <a:xfrm>
            <a:off x="0" y="2347283"/>
            <a:ext cx="12138047" cy="3544310"/>
          </a:xfrm>
          <a:prstGeom prst="rect">
            <a:avLst/>
          </a:prstGeom>
        </p:spPr>
      </p:pic>
    </p:spTree>
    <p:custDataLst>
      <p:tags r:id="rId1"/>
    </p:custDataLst>
    <p:extLst>
      <p:ext uri="{BB962C8B-B14F-4D97-AF65-F5344CB8AC3E}">
        <p14:creationId xmlns:p14="http://schemas.microsoft.com/office/powerpoint/2010/main" val="4217909193"/>
      </p:ext>
    </p:extLst>
  </p:cSld>
  <p:clrMapOvr>
    <a:masterClrMapping/>
  </p:clrMapOvr>
  <mc:AlternateContent xmlns:mc="http://schemas.openxmlformats.org/markup-compatibility/2006" xmlns:p14="http://schemas.microsoft.com/office/powerpoint/2010/main">
    <mc:Choice Requires="p14">
      <p:transition spd="med" p14:dur="700" advTm="54053">
        <p:fade/>
      </p:transition>
    </mc:Choice>
    <mc:Fallback xmlns="">
      <p:transition spd="med" advTm="5405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2"/>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2"/>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fx:1</a:t>
            </a:r>
            <a:endParaRPr lang="en-US" sz="1050"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2"/>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FROM</a:t>
            </a:r>
            <a:r>
              <a:rPr lang="en-US" sz="1200" dirty="0">
                <a:solidFill>
                  <a:srgbClr val="D4D4D4"/>
                </a:solidFill>
                <a:latin typeface="Consolas" panose="020B0609020204030204" pitchFamily="49" charset="0"/>
              </a:rPr>
              <a:t> jenga.azurecr.io/</a:t>
            </a:r>
            <a:r>
              <a:rPr lang="en-US" sz="1200" dirty="0" err="1">
                <a:solidFill>
                  <a:srgbClr val="D4D4D4"/>
                </a:solidFill>
                <a:latin typeface="Consolas" panose="020B0609020204030204" pitchFamily="49" charset="0"/>
              </a:rPr>
              <a:t>baseimages</a:t>
            </a:r>
            <a:r>
              <a:rPr lang="en-US" sz="1200" dirty="0">
                <a:solidFill>
                  <a:srgbClr val="D4D4D4"/>
                </a:solidFill>
                <a:latin typeface="Consolas" panose="020B0609020204030204" pitchFamily="49" charset="0"/>
              </a:rPr>
              <a:t>/fx:1</a:t>
            </a:r>
          </a:p>
          <a:p>
            <a:r>
              <a:rPr lang="en-US" sz="1200" dirty="0">
                <a:solidFill>
                  <a:srgbClr val="569CD6"/>
                </a:solidFill>
                <a:latin typeface="Consolas" panose="020B0609020204030204" pitchFamily="49" charset="0"/>
              </a:rPr>
              <a:t>COPY</a:t>
            </a:r>
            <a:r>
              <a:rPr lang="en-US" sz="1200" dirty="0">
                <a:solidFill>
                  <a:srgbClr val="D4D4D4"/>
                </a:solidFill>
                <a:latin typeface="Consolas" panose="020B0609020204030204" pitchFamily="49" charset="0"/>
              </a:rPr>
              <a:t> . /output</a:t>
            </a:r>
          </a:p>
          <a:p>
            <a:r>
              <a:rPr lang="en-US" sz="1200" dirty="0">
                <a:solidFill>
                  <a:srgbClr val="569CD6"/>
                </a:solidFill>
                <a:latin typeface="Consolas" panose="020B0609020204030204" pitchFamily="49" charset="0"/>
              </a:rPr>
              <a:t>EXPOSE</a:t>
            </a:r>
            <a:r>
              <a:rPr lang="en-US" sz="1200" dirty="0">
                <a:solidFill>
                  <a:srgbClr val="D4D4D4"/>
                </a:solidFill>
                <a:latin typeface="Consolas" panose="020B0609020204030204" pitchFamily="49" charset="0"/>
              </a:rPr>
              <a:t> 80</a:t>
            </a:r>
          </a:p>
          <a:p>
            <a:r>
              <a:rPr lang="en-US" sz="1200" dirty="0">
                <a:solidFill>
                  <a:srgbClr val="569CD6"/>
                </a:solidFill>
                <a:latin typeface="Consolas" panose="020B0609020204030204" pitchFamily="49" charset="0"/>
              </a:rPr>
              <a:t>ENTRYPOINT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entryPoint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3832777" cy="1200329"/>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az acr task create \</a:t>
            </a:r>
          </a:p>
          <a:p>
            <a:r>
              <a:rPr lang="en-US" sz="1200" dirty="0">
                <a:solidFill>
                  <a:srgbClr val="569CD6"/>
                </a:solidFill>
                <a:latin typeface="Consolas" panose="020B0609020204030204" pitchFamily="49" charset="0"/>
              </a:rPr>
              <a:t>	–n </a:t>
            </a:r>
            <a:r>
              <a:rPr lang="en-US" sz="1200" dirty="0">
                <a:solidFill>
                  <a:srgbClr val="CE9178"/>
                </a:solidFill>
                <a:latin typeface="Consolas" panose="020B0609020204030204" pitchFamily="49" charset="0"/>
              </a:rPr>
              <a:t>Web-Build</a:t>
            </a:r>
            <a:r>
              <a:rPr lang="en-US" sz="1200" dirty="0">
                <a:solidFill>
                  <a:srgbClr val="569CD6"/>
                </a:solidFill>
                <a:latin typeface="Consolas" panose="020B0609020204030204" pitchFamily="49" charset="0"/>
              </a:rPr>
              <a:t> \</a:t>
            </a:r>
          </a:p>
          <a:p>
            <a:r>
              <a:rPr lang="en-US" sz="1200" dirty="0">
                <a:solidFill>
                  <a:srgbClr val="569CD6"/>
                </a:solidFill>
                <a:latin typeface="Consolas" panose="020B0609020204030204" pitchFamily="49" charset="0"/>
              </a:rPr>
              <a:t>	–t </a:t>
            </a:r>
            <a:r>
              <a:rPr lang="en-US" sz="1200" dirty="0">
                <a:solidFill>
                  <a:srgbClr val="CE9178"/>
                </a:solidFill>
                <a:latin typeface="Consolas" panose="020B0609020204030204" pitchFamily="49" charset="0"/>
              </a:rPr>
              <a:t>web:${{.Run.ID}}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–c </a:t>
            </a:r>
            <a:r>
              <a:rPr lang="en-US" sz="1200" dirty="0">
                <a:solidFill>
                  <a:srgbClr val="CE9178"/>
                </a:solidFill>
                <a:latin typeface="Consolas" panose="020B0609020204030204" pitchFamily="49" charset="0"/>
              </a:rPr>
              <a:t>github.com/demo42/web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569CD6"/>
                </a:solidFill>
                <a:latin typeface="Consolas" panose="020B0609020204030204" pitchFamily="49" charset="0"/>
              </a:rPr>
              <a:t>	–-git-access-token </a:t>
            </a:r>
            <a:r>
              <a:rPr lang="en-US" sz="1200" dirty="0">
                <a:solidFill>
                  <a:srgbClr val="CE9178"/>
                </a:solidFill>
                <a:latin typeface="Consolas" panose="020B0609020204030204" pitchFamily="49" charset="0"/>
              </a:rPr>
              <a:t>$PAT </a:t>
            </a:r>
            <a:r>
              <a:rPr lang="en-US" sz="1200" dirty="0">
                <a:solidFill>
                  <a:srgbClr val="569CD6"/>
                </a:solidFill>
                <a:latin typeface="Consolas" panose="020B0609020204030204" pitchFamily="49" charset="0"/>
              </a:rPr>
              <a:t>\</a:t>
            </a:r>
            <a:endParaRPr lang="en-US" sz="1200" dirty="0">
              <a:solidFill>
                <a:srgbClr val="CE9178"/>
              </a:solidFill>
              <a:latin typeface="Consolas" panose="020B0609020204030204" pitchFamily="49" charset="0"/>
            </a:endParaRPr>
          </a:p>
          <a:p>
            <a:r>
              <a:rPr lang="en-US" sz="1200" dirty="0">
                <a:solidFill>
                  <a:srgbClr val="CE9178"/>
                </a:solidFill>
                <a:latin typeface="Consolas" panose="020B0609020204030204" pitchFamily="49" charset="0"/>
              </a:rPr>
              <a:t>	</a:t>
            </a:r>
            <a:r>
              <a:rPr lang="en-US" sz="1200" dirty="0">
                <a:solidFill>
                  <a:srgbClr val="569CD6"/>
                </a:solidFill>
                <a:latin typeface="Consolas" panose="020B0609020204030204" pitchFamily="49" charset="0"/>
              </a:rPr>
              <a:t>–r </a:t>
            </a:r>
            <a:r>
              <a:rPr lang="en-US" sz="1200" dirty="0" err="1">
                <a:solidFill>
                  <a:srgbClr val="CE9178"/>
                </a:solidFill>
                <a:latin typeface="Consolas" panose="020B0609020204030204" pitchFamily="49" charset="0"/>
              </a:rPr>
              <a:t>jenga</a:t>
            </a:r>
            <a:endParaRPr lang="en-US" sz="1200"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584955" y="2822163"/>
            <a:ext cx="5033540" cy="637176"/>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docker build succeeds (including any unit tests),</a:t>
            </a:r>
          </a:p>
          <a:p>
            <a:pPr algn="ctr"/>
            <a:r>
              <a:rPr lang="en-US" sz="1600" dirty="0"/>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2"/>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1995829" y="98748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d5ab1fa </a:t>
            </a:r>
          </a:p>
        </p:txBody>
      </p:sp>
    </p:spTree>
    <p:custDataLst>
      <p:tags r:id="rId1"/>
    </p:custDataLst>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advTm="30343">
        <p:fade/>
      </p:transition>
    </mc:Choice>
    <mc:Fallback xmlns="">
      <p:transition spd="med" advTm="303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4"/>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5"/>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5"/>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5"/>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5"/>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5"/>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fx</a:t>
            </a:r>
            <a:r>
              <a:rPr lang="en-US" sz="1600"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Build &amp; Unit Tests Succeed,</a:t>
            </a:r>
          </a:p>
          <a:p>
            <a:pPr algn="ctr"/>
            <a:r>
              <a:rPr lang="en-US" sz="1600" dirty="0"/>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5"/>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custDataLst>
      <p:tags r:id="rId1"/>
    </p:custDataLst>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advTm="28042">
        <p:fade/>
      </p:transition>
    </mc:Choice>
    <mc:Fallback xmlns="">
      <p:transition spd="med" advTm="280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dirty="0"/>
              <a:t>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web:sha@la</a:t>
            </a:r>
            <a:endParaRPr lang="en-US" sz="900"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235163" y="1097159"/>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web:sha@ya</a:t>
            </a:r>
            <a:endParaRPr lang="en-US" sz="900"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235163" y="1467010"/>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dirty="0">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00" dirty="0" err="1">
                <a:solidFill>
                  <a:sysClr val="windowText" lastClr="000000"/>
                </a:solidFill>
                <a:ea typeface="Segoe UI" pitchFamily="34" charset="0"/>
                <a:cs typeface="Segoe UI" pitchFamily="34" charset="0"/>
              </a:rPr>
              <a:t>web:sha@qe</a:t>
            </a:r>
            <a:endParaRPr lang="en-US" sz="900"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233750" y="1836821"/>
            <a:ext cx="156060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434426" y="1735139"/>
            <a:ext cx="202491" cy="202491"/>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0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docker build succeeds (including any unit tests),</a:t>
            </a:r>
          </a:p>
          <a:p>
            <a:pPr algn="ctr"/>
            <a:r>
              <a:rPr lang="en-US" sz="1600" dirty="0"/>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07722"/>
          </a:xfrm>
          <a:prstGeom prst="rect">
            <a:avLst/>
          </a:prstGeom>
          <a:noFill/>
        </p:spPr>
        <p:txBody>
          <a:bodyPr wrap="square" lIns="0" tIns="0" rIns="0" bIns="0" rtlCol="0">
            <a:spAutoFit/>
          </a:bodyPr>
          <a:lstStyle/>
          <a:p>
            <a:r>
              <a:rPr lang="en-US" sz="700"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8"/>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8"/>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web:3</a:t>
            </a:r>
            <a:endParaRPr lang="en-US" sz="49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36236" y="4760809"/>
            <a:ext cx="11719528" cy="830997"/>
          </a:xfrm>
          <a:prstGeom prst="rect">
            <a:avLst/>
          </a:prstGeom>
          <a:noFill/>
        </p:spPr>
        <p:txBody>
          <a:bodyPr wrap="square" lIns="0" tIns="0" rIns="0" bIns="0" rtlCol="0">
            <a:spAutoFit/>
          </a:bodyPr>
          <a:lstStyle/>
          <a:p>
            <a:pPr algn="l"/>
            <a:r>
              <a:rPr lang="en-US" sz="5400" dirty="0">
                <a:ln w="0"/>
                <a:effectLst>
                  <a:outerShdw blurRad="38100" dist="19050" dir="2700000" algn="tl" rotWithShape="0">
                    <a:schemeClr val="dk1">
                      <a:alpha val="40000"/>
                    </a:schemeClr>
                  </a:outerShdw>
                </a:effectLst>
              </a:rPr>
              <a:t>Container OS &amp; Framework Patching</a:t>
            </a:r>
          </a:p>
        </p:txBody>
      </p:sp>
    </p:spTree>
    <p:custDataLst>
      <p:tags r:id="rId1"/>
    </p:custDataLst>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advTm="26610">
        <p:fade/>
      </p:transition>
    </mc:Choice>
    <mc:Fallback xmlns="">
      <p:transition spd="med" advTm="266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7"/>
                <a:stretch>
                  <a:fillRect l="-1178" t="-2222" r="-10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8"/>
                <a:stretch>
                  <a:fillRect l="-274" t="-6667" r="-914"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9"/>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dirty="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3"/>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5"/>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4" y="4117717"/>
            <a:ext cx="8253429" cy="863535"/>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38554"/>
            </a:xfrm>
            <a:prstGeom prst="rect">
              <a:avLst/>
            </a:prstGeom>
            <a:noFill/>
          </p:spPr>
          <p:txBody>
            <a:bodyPr wrap="square" rtlCol="0">
              <a:spAutoFit/>
            </a:bodyPr>
            <a:lstStyle/>
            <a:p>
              <a:r>
                <a:rPr lang="en-US" sz="1600"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38554"/>
            </a:xfrm>
            <a:prstGeom prst="rect">
              <a:avLst/>
            </a:prstGeom>
            <a:noFill/>
          </p:spPr>
          <p:txBody>
            <a:bodyPr wrap="square" rtlCol="0">
              <a:spAutoFit/>
            </a:bodyPr>
            <a:lstStyle/>
            <a:p>
              <a:r>
                <a:rPr lang="en-US" sz="1600" b="1" dirty="0" err="1"/>
                <a:t>Fabrikam</a:t>
              </a:r>
              <a:endParaRPr lang="en-US" sz="1600"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38554"/>
            </a:xfrm>
            <a:prstGeom prst="rect">
              <a:avLst/>
            </a:prstGeom>
            <a:noFill/>
          </p:spPr>
          <p:txBody>
            <a:bodyPr wrap="square" rtlCol="0">
              <a:spAutoFit/>
            </a:bodyPr>
            <a:lstStyle/>
            <a:p>
              <a:r>
                <a:rPr lang="en-US" sz="1600"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3"/>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3"/>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3"/>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5"/>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1" y="3207927"/>
            <a:ext cx="8253429" cy="863535"/>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38554"/>
              </a:xfrm>
              <a:prstGeom prst="rect">
                <a:avLst/>
              </a:prstGeom>
              <a:noFill/>
            </p:spPr>
            <p:txBody>
              <a:bodyPr wrap="square" rtlCol="0">
                <a:spAutoFit/>
              </a:bodyPr>
              <a:lstStyle/>
              <a:p>
                <a:r>
                  <a:rPr lang="en-US" sz="1600"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6" y="1458297"/>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38554"/>
            </a:xfrm>
            <a:prstGeom prst="rect">
              <a:avLst/>
            </a:prstGeom>
            <a:noFill/>
          </p:spPr>
          <p:txBody>
            <a:bodyPr wrap="square" rtlCol="0">
              <a:spAutoFit/>
            </a:bodyPr>
            <a:lstStyle/>
            <a:p>
              <a:r>
                <a:rPr lang="en-US" sz="1600"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dirty="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dirty="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dirty="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advTm="21810">
        <p:fade/>
      </p:transition>
    </mc:Choice>
    <mc:Fallback xmlns="">
      <p:transition spd="med" advTm="218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advTm="1856">
        <p:fade/>
      </p:transition>
    </mc:Choice>
    <mc:Fallback xmlns="">
      <p:transition spd="med" advTm="185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web         1   91e</a:t>
            </a:r>
          </a:p>
          <a:p>
            <a:pPr defTabSz="1218966">
              <a:defRPr/>
            </a:pPr>
            <a:r>
              <a:rPr lang="en-US" sz="1176" b="1" kern="0" dirty="0">
                <a:solidFill>
                  <a:schemeClr val="bg1"/>
                </a:solidFill>
                <a:latin typeface="Consolas" panose="020B0609020204030204" pitchFamily="49" charset="0"/>
              </a:rPr>
              <a:t>  quotes      1   u82</a:t>
            </a:r>
          </a:p>
          <a:p>
            <a:pPr defTabSz="1218966">
              <a:defRPr/>
            </a:pPr>
            <a:r>
              <a:rPr lang="en-US" sz="1176" b="1" kern="0" dirty="0">
                <a:solidFill>
                  <a:schemeClr val="bg1"/>
                </a:solidFill>
                <a:latin typeface="Consolas" panose="020B0609020204030204" pitchFamily="49" charset="0"/>
              </a:rPr>
              <a:t>  important   1   2re</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images</a:t>
            </a:r>
          </a:p>
          <a:p>
            <a:pPr defTabSz="1218966">
              <a:defRPr/>
            </a:pPr>
            <a:r>
              <a:rPr lang="en-US" sz="1176" b="1" kern="0" dirty="0">
                <a:solidFill>
                  <a:schemeClr val="bg1"/>
                </a:solidFill>
                <a:latin typeface="Consolas" panose="020B0609020204030204" pitchFamily="49" charset="0"/>
              </a:rPr>
              <a:t>  REPOSITORY  TAG DIGEST</a:t>
            </a:r>
          </a:p>
          <a:p>
            <a:pPr defTabSz="1218966">
              <a:defRPr/>
            </a:pPr>
            <a:r>
              <a:rPr lang="en-US" sz="1176" b="1" kern="0" dirty="0">
                <a:solidFill>
                  <a:schemeClr val="bg1"/>
                </a:solidFill>
                <a:latin typeface="Consolas" panose="020B0609020204030204" pitchFamily="49" charset="0"/>
              </a:rPr>
              <a:t>  quotes      1   3rp</a:t>
            </a:r>
          </a:p>
          <a:p>
            <a:pPr defTabSz="1218966">
              <a:defRPr/>
            </a:pPr>
            <a:r>
              <a:rPr lang="en-US" sz="1176" b="1" kern="0" dirty="0">
                <a:solidFill>
                  <a:schemeClr val="bg1"/>
                </a:solidFill>
                <a:latin typeface="Consolas" panose="020B0609020204030204" pitchFamily="49" charset="0"/>
              </a:rPr>
              <a:t>  important   1   1n4</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87" kern="0" dirty="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784" kern="0" dirty="0">
                  <a:solidFill>
                    <a:srgbClr val="353535"/>
                  </a:solidFill>
                  <a:latin typeface="Calibri"/>
                </a:rPr>
                <a:t>digest: </a:t>
              </a:r>
              <a:r>
                <a:rPr lang="en-US" sz="700" kern="0" dirty="0">
                  <a:solidFill>
                    <a:srgbClr val="353535"/>
                  </a:solidFill>
                  <a:latin typeface="Calibri"/>
                </a:rPr>
                <a:t>1n4</a:t>
              </a:r>
              <a:endParaRPr lang="en-US" sz="784"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784"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783133" y="779913"/>
            <a:ext cx="2295950"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74625" algn="l"/>
                <a:tab pos="131762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079083" y="1337077"/>
            <a:ext cx="311023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75621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57150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40111" y="1986508"/>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3376061"/>
          <a:ext cx="1050370" cy="1090092"/>
        </p:xfrm>
        <a:graphic>
          <a:graphicData uri="http://schemas.openxmlformats.org/drawingml/2006/table">
            <a:tbl>
              <a:tblPr firstRow="1" bandRow="1">
                <a:tableStyleId>{5C22544A-7EE6-4342-B048-85BDC9FD1C3A}</a:tableStyleId>
              </a:tblPr>
              <a:tblGrid>
                <a:gridCol w="105037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099" y="3781177"/>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099" y="4052413"/>
            <a:ext cx="43778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4323649"/>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459462" y="4070748"/>
            <a:ext cx="43142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439216" y="4323649"/>
            <a:ext cx="458031" cy="53275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335373"/>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39" y="1894814"/>
            <a:ext cx="3617275" cy="266425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94814"/>
            <a:ext cx="63005" cy="2021192"/>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39" y="1894814"/>
            <a:ext cx="789145" cy="280380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49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1710008" y="81018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2364" y="2759916"/>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2366" y="276172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2365" y="276172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38250" y="276172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87"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4754" y="2759916"/>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87"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2084" y="2759910"/>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387340" y="2745614"/>
            <a:ext cx="657669"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03732" y="2240600"/>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custDataLst>
      <p:tags r:id="rId1"/>
    </p:custDataLst>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advTm="50479">
        <p:fade/>
      </p:transition>
    </mc:Choice>
    <mc:Fallback xmlns="">
      <p:transition spd="med" advTm="504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5297155"/>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34418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647885"/>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34418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65987" y="1864814"/>
            <a:ext cx="3377044" cy="572464"/>
          </a:xfrm>
          <a:prstGeom prst="rect">
            <a:avLst/>
          </a:prstGeom>
          <a:noFill/>
        </p:spPr>
        <p:txBody>
          <a:bodyPr wrap="square" lIns="182880" tIns="146304" rIns="182880" bIns="146304" rtlCol="0">
            <a:spAutoFit/>
          </a:bodyPr>
          <a:lstStyle/>
          <a:p>
            <a:pPr algn="r">
              <a:lnSpc>
                <a:spcPct val="90000"/>
              </a:lnSpc>
              <a:spcAft>
                <a:spcPts val="600"/>
              </a:spcAft>
            </a:pPr>
            <a:r>
              <a:rPr lang="en-US" sz="200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960263"/>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Servicing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5297154"/>
            <a:ext cx="401526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58140" y="1676400"/>
            <a:ext cx="11018520" cy="298515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Base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58140" y="4752220"/>
            <a:ext cx="11018520" cy="1368434"/>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2400" b="1" dirty="0">
                <a:solidFill>
                  <a:schemeClr val="tx1"/>
                </a:solidFill>
                <a:cs typeface="Segoe UI" pitchFamily="34" charset="0"/>
              </a:rPr>
              <a:t>Deployed Images</a:t>
            </a:r>
          </a:p>
          <a:p>
            <a:pPr defTabSz="914080" fontAlgn="base">
              <a:lnSpc>
                <a:spcPct val="90000"/>
              </a:lnSpc>
              <a:spcBef>
                <a:spcPct val="0"/>
              </a:spcBef>
              <a:spcAft>
                <a:spcPct val="0"/>
              </a:spcAft>
            </a:pPr>
            <a:r>
              <a:rPr lang="en-US" sz="2400" dirty="0">
                <a:solidFill>
                  <a:schemeClr val="tx1"/>
                </a:solidFill>
                <a:latin typeface="Consolas" panose="020B0609020204030204" pitchFamily="49" charset="0"/>
                <a:cs typeface="Segoe UI" pitchFamily="34" charset="0"/>
              </a:rPr>
              <a:t>docker run …</a:t>
            </a:r>
          </a:p>
          <a:p>
            <a:pPr defTabSz="914080" fontAlgn="base">
              <a:lnSpc>
                <a:spcPct val="90000"/>
              </a:lnSpc>
              <a:spcBef>
                <a:spcPct val="0"/>
              </a:spcBef>
              <a:spcAft>
                <a:spcPct val="0"/>
              </a:spcAft>
            </a:pPr>
            <a:endParaRPr lang="en-US" sz="2400" b="1" dirty="0">
              <a:solidFill>
                <a:schemeClr val="tx1"/>
              </a:solidFill>
              <a:cs typeface="Segoe UI" pitchFamily="34" charset="0"/>
            </a:endParaRPr>
          </a:p>
        </p:txBody>
      </p:sp>
    </p:spTree>
    <p:custDataLst>
      <p:tags r:id="rId1"/>
    </p:custDataLst>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advTm="59171">
        <p:fade/>
      </p:transition>
    </mc:Choice>
    <mc:Fallback xmlns="">
      <p:transition spd="med" advTm="591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CC13FD6F-7F98-413C-B056-C59B54DE492E}"/>
              </a:ext>
            </a:extLst>
          </p:cNvPr>
          <p:cNvSpPr/>
          <p:nvPr/>
        </p:nvSpPr>
        <p:spPr bwMode="auto">
          <a:xfrm>
            <a:off x="4389732" y="2918113"/>
            <a:ext cx="2621951" cy="51239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48" name="Rectangle: Rounded Corners 47">
            <a:extLst>
              <a:ext uri="{FF2B5EF4-FFF2-40B4-BE49-F238E27FC236}">
                <a16:creationId xmlns:a16="http://schemas.microsoft.com/office/drawing/2014/main" id="{685C5751-CD98-4F49-AC21-E19C94CC2354}"/>
              </a:ext>
            </a:extLst>
          </p:cNvPr>
          <p:cNvSpPr/>
          <p:nvPr/>
        </p:nvSpPr>
        <p:spPr bwMode="auto">
          <a:xfrm>
            <a:off x="4040507" y="4374696"/>
            <a:ext cx="2976578" cy="51239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61" name="Rectangle: Rounded Corners 60">
            <a:extLst>
              <a:ext uri="{FF2B5EF4-FFF2-40B4-BE49-F238E27FC236}">
                <a16:creationId xmlns:a16="http://schemas.microsoft.com/office/drawing/2014/main" id="{4FA52A88-4C9A-48BB-8C08-4D6733BA78B2}"/>
              </a:ext>
            </a:extLst>
          </p:cNvPr>
          <p:cNvSpPr/>
          <p:nvPr/>
        </p:nvSpPr>
        <p:spPr bwMode="auto">
          <a:xfrm>
            <a:off x="7277646" y="3429000"/>
            <a:ext cx="4095738" cy="93447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dirty="0">
              <a:solidFill>
                <a:schemeClr val="tx1"/>
              </a:solidFill>
              <a:cs typeface="Segoe UI" pitchFamily="34" charset="0"/>
            </a:endParaRPr>
          </a:p>
        </p:txBody>
      </p:sp>
      <p:sp>
        <p:nvSpPr>
          <p:cNvPr id="17" name="Title 24">
            <a:extLst>
              <a:ext uri="{FF2B5EF4-FFF2-40B4-BE49-F238E27FC236}">
                <a16:creationId xmlns:a16="http://schemas.microsoft.com/office/drawing/2014/main" id="{C2F0F001-582C-4114-A84F-84EB2D905352}"/>
              </a:ext>
            </a:extLst>
          </p:cNvPr>
          <p:cNvSpPr txBox="1">
            <a:spLocks/>
          </p:cNvSpPr>
          <p:nvPr/>
        </p:nvSpPr>
        <p:spPr>
          <a:xfrm>
            <a:off x="588341" y="880049"/>
            <a:ext cx="110183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dirty="0">
                <a:solidFill>
                  <a:srgbClr val="0078D4"/>
                </a:solidFill>
                <a:latin typeface="Selawik Semibold" panose="020B0702040204020203" pitchFamily="34" charset="0"/>
                <a:cs typeface="Segoe UI Light" panose="020B0502040204020203" pitchFamily="34" charset="0"/>
              </a:rPr>
              <a:t>Azure Container Registry</a:t>
            </a:r>
            <a:endParaRPr lang="en-US" dirty="0">
              <a:solidFill>
                <a:srgbClr val="000000"/>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54464C46-7D36-4E94-9B30-88229484B223}"/>
              </a:ext>
            </a:extLst>
          </p:cNvPr>
          <p:cNvGrpSpPr/>
          <p:nvPr/>
        </p:nvGrpSpPr>
        <p:grpSpPr>
          <a:xfrm>
            <a:off x="2905226" y="3429000"/>
            <a:ext cx="4095738" cy="934473"/>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1200">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2878" tIns="146302" rIns="182878" bIns="146302" rtlCol="0">
                <a:spAutoFit/>
              </a:bodyPr>
              <a:lstStyle/>
              <a:p>
                <a:pPr>
                  <a:lnSpc>
                    <a:spcPct val="90000"/>
                  </a:lnSpc>
                  <a:spcAft>
                    <a:spcPts val="600"/>
                  </a:spcAft>
                </a:pPr>
                <a:r>
                  <a:rPr lang="en-US" sz="2000" dirty="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6043"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75"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904"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36"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99" y="1670505"/>
            <a:ext cx="452483" cy="452483"/>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333" y="2190391"/>
            <a:ext cx="1605614"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App Service</a:t>
            </a: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50" y="1658624"/>
            <a:ext cx="476243" cy="476243"/>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65" y="2190391"/>
            <a:ext cx="1605614"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Service Fabric</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18"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60" y="1641660"/>
            <a:ext cx="971745" cy="51016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50"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a:solidFill>
                  <a:srgbClr val="000000"/>
                </a:solidFill>
                <a:latin typeface="Segoe UI" panose="020B0502040204020203" pitchFamily="34" charset="0"/>
                <a:cs typeface="Segoe UI" panose="020B0502040204020203" pitchFamily="34" charset="0"/>
              </a:rPr>
              <a:t>Container Instance</a:t>
            </a:r>
          </a:p>
        </p:txBody>
      </p:sp>
      <p:sp>
        <p:nvSpPr>
          <p:cNvPr id="52" name="Graphic 27">
            <a:extLst>
              <a:ext uri="{FF2B5EF4-FFF2-40B4-BE49-F238E27FC236}">
                <a16:creationId xmlns:a16="http://schemas.microsoft.com/office/drawing/2014/main" id="{8B84C6CF-5839-4929-AA2D-46E7833E4A8D}"/>
              </a:ext>
            </a:extLst>
          </p:cNvPr>
          <p:cNvSpPr/>
          <p:nvPr/>
        </p:nvSpPr>
        <p:spPr>
          <a:xfrm>
            <a:off x="5746727" y="1670504"/>
            <a:ext cx="675565" cy="52556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53" name="Picture 2" descr="image001">
            <a:extLst>
              <a:ext uri="{FF2B5EF4-FFF2-40B4-BE49-F238E27FC236}">
                <a16:creationId xmlns:a16="http://schemas.microsoft.com/office/drawing/2014/main" id="{D77D41C6-CD84-47B1-AC30-B7F3B5B69EC2}"/>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2472796" y="4701122"/>
            <a:ext cx="973578" cy="95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21F9D26-BD6D-492D-A82D-7C4F5010DE7B}"/>
              </a:ext>
            </a:extLst>
          </p:cNvPr>
          <p:cNvSpPr/>
          <p:nvPr/>
        </p:nvSpPr>
        <p:spPr>
          <a:xfrm>
            <a:off x="3304216" y="5081736"/>
            <a:ext cx="3155094" cy="336759"/>
          </a:xfrm>
          <a:prstGeom prst="rect">
            <a:avLst/>
          </a:prstGeom>
        </p:spPr>
        <p:txBody>
          <a:bodyPr wrap="none">
            <a:spAutoFit/>
          </a:bodyPr>
          <a:lstStyle/>
          <a:p>
            <a:pPr>
              <a:lnSpc>
                <a:spcPct val="90000"/>
              </a:lnSpc>
              <a:spcAft>
                <a:spcPts val="600"/>
              </a:spcAft>
            </a:pPr>
            <a:r>
              <a:rPr lang="en-US" sz="1765" dirty="0">
                <a:solidFill>
                  <a:srgbClr val="0078D4"/>
                </a:solidFill>
                <a:latin typeface="Segoe UI Semibold" panose="020B0702040204020203" pitchFamily="34" charset="0"/>
                <a:cs typeface="Segoe UI Semibold" panose="020B0702040204020203" pitchFamily="34" charset="0"/>
              </a:rPr>
              <a:t>Build &amp; Patch with ACR Tasks</a:t>
            </a:r>
          </a:p>
        </p:txBody>
      </p:sp>
      <p:grpSp>
        <p:nvGrpSpPr>
          <p:cNvPr id="6" name="Group 5">
            <a:extLst>
              <a:ext uri="{FF2B5EF4-FFF2-40B4-BE49-F238E27FC236}">
                <a16:creationId xmlns:a16="http://schemas.microsoft.com/office/drawing/2014/main" id="{D66ED562-B4E8-470E-BB7B-DC801AD217F9}"/>
              </a:ext>
            </a:extLst>
          </p:cNvPr>
          <p:cNvGrpSpPr/>
          <p:nvPr/>
        </p:nvGrpSpPr>
        <p:grpSpPr>
          <a:xfrm>
            <a:off x="7379091" y="3758220"/>
            <a:ext cx="1741007" cy="307288"/>
            <a:chOff x="8892083" y="4283672"/>
            <a:chExt cx="1775691" cy="313410"/>
          </a:xfrm>
        </p:grpSpPr>
        <p:pic>
          <p:nvPicPr>
            <p:cNvPr id="5" name="Picture 4" descr="Image result for azure security center logo">
              <a:extLst>
                <a:ext uri="{FF2B5EF4-FFF2-40B4-BE49-F238E27FC236}">
                  <a16:creationId xmlns:a16="http://schemas.microsoft.com/office/drawing/2014/main" id="{52499FF8-0B17-4D56-88CB-6216DD834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2083" y="4283672"/>
              <a:ext cx="237147" cy="31341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DACDF5E-5ECE-41AA-9886-68E37F7484E3}"/>
                </a:ext>
              </a:extLst>
            </p:cNvPr>
            <p:cNvSpPr/>
            <p:nvPr/>
          </p:nvSpPr>
          <p:spPr>
            <a:xfrm>
              <a:off x="9098114" y="4287022"/>
              <a:ext cx="1569660" cy="244682"/>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Azure Security Center</a:t>
              </a:r>
            </a:p>
          </p:txBody>
        </p:sp>
      </p:grpSp>
      <p:pic>
        <p:nvPicPr>
          <p:cNvPr id="58" name="Picture 2" descr="Twistlock Logo">
            <a:extLst>
              <a:ext uri="{FF2B5EF4-FFF2-40B4-BE49-F238E27FC236}">
                <a16:creationId xmlns:a16="http://schemas.microsoft.com/office/drawing/2014/main" id="{FEFF0D28-5DBD-4279-B991-434D7F84D3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35349" y="4095164"/>
            <a:ext cx="964117" cy="26031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aquasec logo">
            <a:extLst>
              <a:ext uri="{FF2B5EF4-FFF2-40B4-BE49-F238E27FC236}">
                <a16:creationId xmlns:a16="http://schemas.microsoft.com/office/drawing/2014/main" id="{AE4BB320-1614-4BF9-8229-2FDF1E7245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7436" y="4136585"/>
            <a:ext cx="659017" cy="2375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C311DF-3F60-40F9-AFA0-1298891F52A9}"/>
              </a:ext>
            </a:extLst>
          </p:cNvPr>
          <p:cNvSpPr/>
          <p:nvPr/>
        </p:nvSpPr>
        <p:spPr>
          <a:xfrm>
            <a:off x="7260539" y="3428999"/>
            <a:ext cx="2794971" cy="334959"/>
          </a:xfrm>
          <a:prstGeom prst="rect">
            <a:avLst/>
          </a:prstGeom>
        </p:spPr>
        <p:txBody>
          <a:bodyPr wrap="none">
            <a:spAutoFit/>
          </a:bodyPr>
          <a:lstStyle/>
          <a:p>
            <a:pPr algn="ctr" defTabSz="932483" fontAlgn="base">
              <a:lnSpc>
                <a:spcPct val="90000"/>
              </a:lnSpc>
              <a:spcBef>
                <a:spcPct val="0"/>
              </a:spcBef>
              <a:spcAft>
                <a:spcPct val="0"/>
              </a:spcAft>
            </a:pPr>
            <a:r>
              <a:rPr lang="en-US" sz="1765" dirty="0">
                <a:cs typeface="Segoe UI" pitchFamily="34" charset="0"/>
              </a:rPr>
              <a:t>Scanned, Secure &amp; Signed</a:t>
            </a:r>
          </a:p>
        </p:txBody>
      </p:sp>
      <p:pic>
        <p:nvPicPr>
          <p:cNvPr id="63" name="Picture 14" descr="Related image">
            <a:extLst>
              <a:ext uri="{FF2B5EF4-FFF2-40B4-BE49-F238E27FC236}">
                <a16:creationId xmlns:a16="http://schemas.microsoft.com/office/drawing/2014/main" id="{1B9640A3-BF1A-40AE-BBAC-7DB8107067B2}"/>
              </a:ext>
            </a:extLst>
          </p:cNvPr>
          <p:cNvPicPr>
            <a:picLocks noChangeAspect="1" noChangeArrowheads="1"/>
          </p:cNvPicPr>
          <p:nvPr/>
        </p:nvPicPr>
        <p:blipFill>
          <a:blip r:embed="rId14">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671580" y="3438294"/>
            <a:ext cx="312278" cy="31227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A1CC0730-4509-45AE-8A03-D5A37DFB363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32283" y="3759130"/>
            <a:ext cx="298535" cy="298535"/>
          </a:xfrm>
          <a:prstGeom prst="rect">
            <a:avLst/>
          </a:prstGeom>
        </p:spPr>
      </p:pic>
      <p:sp>
        <p:nvSpPr>
          <p:cNvPr id="18" name="Rectangle 17">
            <a:extLst>
              <a:ext uri="{FF2B5EF4-FFF2-40B4-BE49-F238E27FC236}">
                <a16:creationId xmlns:a16="http://schemas.microsoft.com/office/drawing/2014/main" id="{A498561C-40A1-40EE-8359-5D46BC0CAFC9}"/>
              </a:ext>
            </a:extLst>
          </p:cNvPr>
          <p:cNvSpPr/>
          <p:nvPr/>
        </p:nvSpPr>
        <p:spPr>
          <a:xfrm>
            <a:off x="9340512" y="3759487"/>
            <a:ext cx="1674166"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Signed w/Content Trust</a:t>
            </a:r>
          </a:p>
        </p:txBody>
      </p:sp>
      <p:pic>
        <p:nvPicPr>
          <p:cNvPr id="19" name="Picture 8" descr="Image result for docker logo">
            <a:extLst>
              <a:ext uri="{FF2B5EF4-FFF2-40B4-BE49-F238E27FC236}">
                <a16:creationId xmlns:a16="http://schemas.microsoft.com/office/drawing/2014/main" id="{05D7B7CF-74AB-4380-BE06-098E3F1B28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9732" y="4421968"/>
            <a:ext cx="1061234" cy="3588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en container initiative logo">
            <a:extLst>
              <a:ext uri="{FF2B5EF4-FFF2-40B4-BE49-F238E27FC236}">
                <a16:creationId xmlns:a16="http://schemas.microsoft.com/office/drawing/2014/main" id="{761EA890-9A73-4583-BE1F-15C838DECA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50967" y="4508112"/>
            <a:ext cx="1056147" cy="2376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2903884-C5C8-4E0C-AFAE-2F02DFEBA10D}"/>
              </a:ext>
            </a:extLst>
          </p:cNvPr>
          <p:cNvPicPr>
            <a:picLocks noChangeAspect="1"/>
          </p:cNvPicPr>
          <p:nvPr/>
        </p:nvPicPr>
        <p:blipFill>
          <a:blip r:embed="rId19"/>
          <a:stretch>
            <a:fillRect/>
          </a:stretch>
        </p:blipFill>
        <p:spPr>
          <a:xfrm>
            <a:off x="6573327" y="4436171"/>
            <a:ext cx="349768" cy="364221"/>
          </a:xfrm>
          <a:prstGeom prst="rect">
            <a:avLst/>
          </a:prstGeom>
        </p:spPr>
      </p:pic>
      <p:pic>
        <p:nvPicPr>
          <p:cNvPr id="50" name="Picture 49">
            <a:extLst>
              <a:ext uri="{FF2B5EF4-FFF2-40B4-BE49-F238E27FC236}">
                <a16:creationId xmlns:a16="http://schemas.microsoft.com/office/drawing/2014/main" id="{968E55AE-9E46-4C60-BFDC-6428FCFA88D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1937" y="4423662"/>
            <a:ext cx="211581" cy="203266"/>
          </a:xfrm>
          <a:prstGeom prst="rect">
            <a:avLst/>
          </a:prstGeom>
        </p:spPr>
      </p:pic>
      <p:pic>
        <p:nvPicPr>
          <p:cNvPr id="51" name="Graphic 50">
            <a:extLst>
              <a:ext uri="{FF2B5EF4-FFF2-40B4-BE49-F238E27FC236}">
                <a16:creationId xmlns:a16="http://schemas.microsoft.com/office/drawing/2014/main" id="{423B3F02-EEC7-482A-9FA9-3385AD477B0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266603">
            <a:off x="4449125" y="2904769"/>
            <a:ext cx="192827" cy="373986"/>
          </a:xfrm>
          <a:prstGeom prst="rect">
            <a:avLst/>
          </a:prstGeom>
        </p:spPr>
      </p:pic>
      <p:sp>
        <p:nvSpPr>
          <p:cNvPr id="8" name="Rectangle 7">
            <a:extLst>
              <a:ext uri="{FF2B5EF4-FFF2-40B4-BE49-F238E27FC236}">
                <a16:creationId xmlns:a16="http://schemas.microsoft.com/office/drawing/2014/main" id="{17EDC781-B88A-4F27-A122-54E1F6985DA1}"/>
              </a:ext>
            </a:extLst>
          </p:cNvPr>
          <p:cNvSpPr/>
          <p:nvPr/>
        </p:nvSpPr>
        <p:spPr>
          <a:xfrm>
            <a:off x="5025667" y="2983377"/>
            <a:ext cx="850599"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Webhooks</a:t>
            </a:r>
          </a:p>
        </p:txBody>
      </p:sp>
      <p:pic>
        <p:nvPicPr>
          <p:cNvPr id="14" name="Graphic 13">
            <a:extLst>
              <a:ext uri="{FF2B5EF4-FFF2-40B4-BE49-F238E27FC236}">
                <a16:creationId xmlns:a16="http://schemas.microsoft.com/office/drawing/2014/main" id="{4777B383-AA04-4B93-9FDE-92B752E123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19128" y="1630631"/>
            <a:ext cx="605309" cy="605309"/>
          </a:xfrm>
          <a:prstGeom prst="rect">
            <a:avLst/>
          </a:prstGeom>
        </p:spPr>
      </p:pic>
      <p:cxnSp>
        <p:nvCxnSpPr>
          <p:cNvPr id="60" name="Straight Arrow Connector 59">
            <a:extLst>
              <a:ext uri="{FF2B5EF4-FFF2-40B4-BE49-F238E27FC236}">
                <a16:creationId xmlns:a16="http://schemas.microsoft.com/office/drawing/2014/main" id="{5D3ED9E4-9380-471D-9580-C540E5A596F7}"/>
              </a:ext>
            </a:extLst>
          </p:cNvPr>
          <p:cNvCxnSpPr>
            <a:cxnSpLocks/>
          </p:cNvCxnSpPr>
          <p:nvPr/>
        </p:nvCxnSpPr>
        <p:spPr>
          <a:xfrm>
            <a:off x="9770123" y="2615094"/>
            <a:ext cx="210619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9A5246-09A4-4296-8B41-64DE6EA099C2}"/>
              </a:ext>
            </a:extLst>
          </p:cNvPr>
          <p:cNvSpPr txBox="1"/>
          <p:nvPr/>
        </p:nvSpPr>
        <p:spPr>
          <a:xfrm>
            <a:off x="9902137" y="2190391"/>
            <a:ext cx="1842165" cy="390906"/>
          </a:xfrm>
          <a:prstGeom prst="rect">
            <a:avLst/>
          </a:prstGeom>
          <a:noFill/>
        </p:spPr>
        <p:txBody>
          <a:bodyPr wrap="square" lIns="0" tIns="143364" rIns="0" bIns="143364" rtlCol="0" anchor="ctr">
            <a:noAutofit/>
          </a:bodyPr>
          <a:lstStyle/>
          <a:p>
            <a:pPr algn="ctr" defTabSz="931947" fontAlgn="base">
              <a:lnSpc>
                <a:spcPct val="90000"/>
              </a:lnSpc>
              <a:spcBef>
                <a:spcPct val="0"/>
              </a:spcBef>
              <a:spcAft>
                <a:spcPct val="0"/>
              </a:spcAft>
              <a:defRPr/>
            </a:pPr>
            <a:r>
              <a:rPr lang="en-US" sz="1600" dirty="0">
                <a:solidFill>
                  <a:srgbClr val="000000"/>
                </a:solidFill>
                <a:latin typeface="Segoe UI" panose="020B0502040204020203" pitchFamily="34" charset="0"/>
                <a:cs typeface="Segoe UI" panose="020B0502040204020203" pitchFamily="34" charset="0"/>
              </a:rPr>
              <a:t>Batch</a:t>
            </a:r>
          </a:p>
        </p:txBody>
      </p:sp>
      <p:pic>
        <p:nvPicPr>
          <p:cNvPr id="26" name="Picture 25">
            <a:extLst>
              <a:ext uri="{FF2B5EF4-FFF2-40B4-BE49-F238E27FC236}">
                <a16:creationId xmlns:a16="http://schemas.microsoft.com/office/drawing/2014/main" id="{5291A7AA-E37E-4FD0-9C26-5E470C9C917E}"/>
              </a:ext>
            </a:extLst>
          </p:cNvPr>
          <p:cNvPicPr>
            <a:picLocks noChangeAspect="1"/>
          </p:cNvPicPr>
          <p:nvPr/>
        </p:nvPicPr>
        <p:blipFill>
          <a:blip r:embed="rId25"/>
          <a:stretch>
            <a:fillRect/>
          </a:stretch>
        </p:blipFill>
        <p:spPr>
          <a:xfrm>
            <a:off x="5754558" y="3100930"/>
            <a:ext cx="607183" cy="318771"/>
          </a:xfrm>
          <a:prstGeom prst="rect">
            <a:avLst/>
          </a:prstGeom>
        </p:spPr>
      </p:pic>
      <p:pic>
        <p:nvPicPr>
          <p:cNvPr id="28" name="Picture 27">
            <a:extLst>
              <a:ext uri="{FF2B5EF4-FFF2-40B4-BE49-F238E27FC236}">
                <a16:creationId xmlns:a16="http://schemas.microsoft.com/office/drawing/2014/main" id="{553F50F5-E2E1-4639-AB52-957A15B97E6E}"/>
              </a:ext>
            </a:extLst>
          </p:cNvPr>
          <p:cNvPicPr>
            <a:picLocks noChangeAspect="1"/>
          </p:cNvPicPr>
          <p:nvPr/>
        </p:nvPicPr>
        <p:blipFill>
          <a:blip r:embed="rId26"/>
          <a:stretch>
            <a:fillRect/>
          </a:stretch>
        </p:blipFill>
        <p:spPr>
          <a:xfrm>
            <a:off x="4796565" y="3110891"/>
            <a:ext cx="318770" cy="318770"/>
          </a:xfrm>
          <a:prstGeom prst="rect">
            <a:avLst/>
          </a:prstGeom>
        </p:spPr>
      </p:pic>
      <p:sp>
        <p:nvSpPr>
          <p:cNvPr id="67" name="Rectangle 66">
            <a:extLst>
              <a:ext uri="{FF2B5EF4-FFF2-40B4-BE49-F238E27FC236}">
                <a16:creationId xmlns:a16="http://schemas.microsoft.com/office/drawing/2014/main" id="{5B77E84A-51CC-4B78-85F0-9AE6B5EFB894}"/>
              </a:ext>
            </a:extLst>
          </p:cNvPr>
          <p:cNvSpPr/>
          <p:nvPr/>
        </p:nvSpPr>
        <p:spPr>
          <a:xfrm>
            <a:off x="6179857" y="2983377"/>
            <a:ext cx="833312" cy="239903"/>
          </a:xfrm>
          <a:prstGeom prst="rect">
            <a:avLst/>
          </a:prstGeom>
        </p:spPr>
        <p:txBody>
          <a:bodyPr wrap="none">
            <a:spAutoFit/>
          </a:bodyPr>
          <a:lstStyle/>
          <a:p>
            <a:pPr>
              <a:lnSpc>
                <a:spcPct val="90000"/>
              </a:lnSpc>
              <a:spcAft>
                <a:spcPts val="600"/>
              </a:spcAft>
            </a:pPr>
            <a:r>
              <a:rPr lang="en-US" sz="1079" dirty="0">
                <a:solidFill>
                  <a:srgbClr val="0078D4"/>
                </a:solidFill>
                <a:latin typeface="Segoe UI Semibold" panose="020B0702040204020203" pitchFamily="34" charset="0"/>
                <a:cs typeface="Segoe UI Semibold" panose="020B0702040204020203" pitchFamily="34" charset="0"/>
              </a:rPr>
              <a:t>Event Grid</a:t>
            </a:r>
          </a:p>
        </p:txBody>
      </p:sp>
      <p:pic>
        <p:nvPicPr>
          <p:cNvPr id="69" name="Graphic 68">
            <a:extLst>
              <a:ext uri="{FF2B5EF4-FFF2-40B4-BE49-F238E27FC236}">
                <a16:creationId xmlns:a16="http://schemas.microsoft.com/office/drawing/2014/main" id="{49ADC0A0-FE8B-4B6F-B920-0A929D7855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69164" y="4477594"/>
            <a:ext cx="380320" cy="380320"/>
          </a:xfrm>
          <a:prstGeom prst="rect">
            <a:avLst/>
          </a:prstGeom>
        </p:spPr>
      </p:pic>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advTm="7492">
        <p:fade/>
      </p:transition>
    </mc:Choice>
    <mc:Fallback xmlns="">
      <p:transition spd="med" advTm="749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681" y="142575"/>
            <a:ext cx="2016670" cy="2016670"/>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280724" y="3109447"/>
            <a:ext cx="4641211" cy="2026757"/>
          </a:xfrm>
          <a:prstGeom prst="rect">
            <a:avLst/>
          </a:prstGeom>
          <a:noFill/>
        </p:spPr>
        <p:txBody>
          <a:bodyPr wrap="square" lIns="179259" tIns="143407" rIns="179259" bIns="143407" rtlCol="0">
            <a:spAutoFit/>
          </a:bodyPr>
          <a:lstStyle/>
          <a:p>
            <a:pPr defTabSz="914367">
              <a:lnSpc>
                <a:spcPct val="90000"/>
              </a:lnSpc>
              <a:spcAft>
                <a:spcPts val="588"/>
              </a:spcAft>
            </a:pPr>
            <a:r>
              <a:rPr lang="en-US" sz="3136" dirty="0">
                <a:gradFill>
                  <a:gsLst>
                    <a:gs pos="2917">
                      <a:srgbClr val="FFFFFF"/>
                    </a:gs>
                    <a:gs pos="30000">
                      <a:srgbClr val="FFFFFF"/>
                    </a:gs>
                  </a:gsLst>
                  <a:lin ang="5400000" scaled="0"/>
                </a:gradFill>
                <a:latin typeface="Segoe UI"/>
              </a:rPr>
              <a:t>Mange your global/local deployments as one resource</a:t>
            </a:r>
          </a:p>
        </p:txBody>
      </p:sp>
      <p:pic>
        <p:nvPicPr>
          <p:cNvPr id="8" name="Graphic 7">
            <a:extLst>
              <a:ext uri="{FF2B5EF4-FFF2-40B4-BE49-F238E27FC236}">
                <a16:creationId xmlns:a16="http://schemas.microsoft.com/office/drawing/2014/main" id="{84B572D2-DFC9-4E95-A9DB-18AD3E310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6098" y="366650"/>
            <a:ext cx="1767933" cy="1767933"/>
          </a:xfrm>
          <a:prstGeom prst="rect">
            <a:avLst/>
          </a:prstGeom>
        </p:spPr>
      </p:pic>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7"/>
          <a:stretch>
            <a:fillRect/>
          </a:stretch>
        </p:blipFill>
        <p:spPr>
          <a:xfrm>
            <a:off x="111580" y="3257637"/>
            <a:ext cx="6955410" cy="3599392"/>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739213" y="6129331"/>
            <a:ext cx="3632403" cy="369279"/>
          </a:xfrm>
          <a:prstGeom prst="rect">
            <a:avLst/>
          </a:prstGeom>
        </p:spPr>
        <p:txBody>
          <a:bodyPr wrap="none">
            <a:spAutoFit/>
          </a:bodyPr>
          <a:lstStyle/>
          <a:p>
            <a:pPr defTabSz="914367"/>
            <a:r>
              <a:rPr lang="en-US" sz="1765" dirty="0">
                <a:solidFill>
                  <a:srgbClr val="FFFFFF"/>
                </a:solidFill>
                <a:latin typeface="Segoe UI"/>
              </a:rPr>
              <a:t>http://aka.ms/acr/geo-replication </a:t>
            </a:r>
          </a:p>
        </p:txBody>
      </p:sp>
    </p:spTree>
    <p:extLst>
      <p:ext uri="{BB962C8B-B14F-4D97-AF65-F5344CB8AC3E}">
        <p14:creationId xmlns:p14="http://schemas.microsoft.com/office/powerpoint/2010/main" val="2566678677"/>
      </p:ext>
    </p:extLst>
  </p:cSld>
  <p:clrMapOvr>
    <a:masterClrMapping/>
  </p:clrMapOvr>
  <mc:AlternateContent xmlns:mc="http://schemas.openxmlformats.org/markup-compatibility/2006" xmlns:p14="http://schemas.microsoft.com/office/powerpoint/2010/main">
    <mc:Choice Requires="p14">
      <p:transition spd="med" p14:dur="700" advTm="9037">
        <p:fade/>
      </p:transition>
    </mc:Choice>
    <mc:Fallback xmlns="">
      <p:transition spd="med" advTm="903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8022" b="36775"/>
          <a:stretch/>
        </p:blipFill>
        <p:spPr>
          <a:xfrm>
            <a:off x="866" y="-604339"/>
            <a:ext cx="12190271" cy="7461368"/>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4868" y="487627"/>
            <a:ext cx="6183580" cy="511055"/>
          </a:xfrm>
          <a:prstGeom prst="rect">
            <a:avLst/>
          </a:prstGeom>
          <a:solidFill>
            <a:srgbClr val="0000FF">
              <a:alpha val="30196"/>
            </a:srgbClr>
          </a:solidFill>
        </p:spPr>
        <p:txBody>
          <a:bodyPr wrap="square" lIns="179259" tIns="143407" rIns="179259" bIns="143407" rtlCol="0">
            <a:spAutoFit/>
          </a:bodyPr>
          <a:lstStyle/>
          <a:p>
            <a:pPr defTabSz="914367">
              <a:lnSpc>
                <a:spcPct val="90000"/>
              </a:lnSpc>
              <a:spcAft>
                <a:spcPts val="588"/>
              </a:spcAft>
            </a:pPr>
            <a:endParaRPr lang="en-US" sz="1567" b="1" dirty="0" err="1">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877077" y="4314372"/>
            <a:ext cx="1262593" cy="204380"/>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25723" y="4149347"/>
            <a:ext cx="1153750" cy="204380"/>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479258" y="3289340"/>
            <a:ext cx="1577604" cy="204380"/>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398162" y="3652635"/>
            <a:ext cx="1995049" cy="204380"/>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6"/>
          <a:stretch>
            <a:fillRect/>
          </a:stretch>
        </p:blipFill>
        <p:spPr>
          <a:xfrm>
            <a:off x="2882359" y="4138654"/>
            <a:ext cx="425189" cy="425189"/>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8661" y="3839596"/>
            <a:ext cx="435389" cy="331274"/>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1288" t="39542" r="41720" b="39347"/>
          <a:stretch/>
        </p:blipFill>
        <p:spPr>
          <a:xfrm>
            <a:off x="2459460" y="4392639"/>
            <a:ext cx="375718" cy="361260"/>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5880" y="3074404"/>
            <a:ext cx="435389" cy="331274"/>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9849" y="4054661"/>
            <a:ext cx="435389" cy="331274"/>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753" y="3042675"/>
            <a:ext cx="435389" cy="3312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4638304" y="3286385"/>
            <a:ext cx="122080" cy="156503"/>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3079970" y="4050915"/>
            <a:ext cx="122080" cy="156503"/>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4746110" y="4272662"/>
            <a:ext cx="122080" cy="156503"/>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0570" t="32196" r="39199" b="34396"/>
          <a:stretch/>
        </p:blipFill>
        <p:spPr>
          <a:xfrm>
            <a:off x="9347063" y="3254655"/>
            <a:ext cx="122080" cy="156503"/>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35179" y="4416361"/>
            <a:ext cx="131892" cy="156909"/>
          </a:xfrm>
          <a:prstGeom prst="straightConnector1">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07548" y="3254655"/>
            <a:ext cx="1219932" cy="108993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07548" y="3405678"/>
            <a:ext cx="1219932" cy="94557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07547" y="3319561"/>
            <a:ext cx="1045342" cy="103168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07547" y="3240041"/>
            <a:ext cx="938332" cy="111120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6"/>
          <a:stretch>
            <a:fillRect/>
          </a:stretch>
        </p:blipFill>
        <p:spPr>
          <a:xfrm>
            <a:off x="9158452" y="3341732"/>
            <a:ext cx="425189" cy="425189"/>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35177" y="3766920"/>
            <a:ext cx="6535869" cy="806349"/>
          </a:xfrm>
          <a:prstGeom prst="bentConnector2">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07549" y="4138653"/>
            <a:ext cx="1145241" cy="21259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07548" y="4207418"/>
            <a:ext cx="1264768" cy="1371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07546" y="4266642"/>
            <a:ext cx="1330758" cy="7794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07549" y="4344591"/>
            <a:ext cx="1145241" cy="66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27472" y="3933947"/>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2958181" y="3924610"/>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33651" y="3994634"/>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762116" y="4048319"/>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102333" y="3164469"/>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233042" y="3155133"/>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308512" y="3225155"/>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036977" y="3278840"/>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5651" y="474281"/>
            <a:ext cx="6330115" cy="2002919"/>
          </a:xfrm>
          <a:prstGeom prst="rect">
            <a:avLst/>
          </a:prstGeom>
          <a:solidFill>
            <a:srgbClr val="00BCF2"/>
          </a:solidFill>
        </p:spPr>
        <p:txBody>
          <a:bodyPr wrap="none" lIns="179259" tIns="143407" rIns="179259" bIns="143407" rtlCol="0">
            <a:spAutoFit/>
          </a:bodyPr>
          <a:lstStyle/>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t>
            </a:r>
            <a:r>
              <a:rPr lang="en-US" sz="1567" b="1" dirty="0">
                <a:gradFill>
                  <a:gsLst>
                    <a:gs pos="2917">
                      <a:srgbClr val="505050"/>
                    </a:gs>
                    <a:gs pos="30000">
                      <a:srgbClr val="505050"/>
                    </a:gs>
                  </a:gsLst>
                  <a:lin ang="5400000" scaled="0"/>
                </a:gradFill>
                <a:latin typeface="Consolas" panose="020B0609020204030204" pitchFamily="49" charset="0"/>
              </a:rPr>
              <a:t>westus</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t>
            </a:r>
            <a:r>
              <a:rPr lang="en-US" sz="1567" b="1" dirty="0">
                <a:gradFill>
                  <a:gsLst>
                    <a:gs pos="2917">
                      <a:srgbClr val="505050"/>
                    </a:gs>
                    <a:gs pos="30000">
                      <a:srgbClr val="505050"/>
                    </a:gs>
                  </a:gsLst>
                  <a:lin ang="5400000" scaled="0"/>
                </a:gradFill>
                <a:latin typeface="Consolas" panose="020B0609020204030204" pitchFamily="49" charset="0"/>
              </a:rPr>
              <a:t>westeurope</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t>
            </a:r>
            <a:r>
              <a:rPr lang="en-US" sz="1567" b="1" dirty="0">
                <a:gradFill>
                  <a:gsLst>
                    <a:gs pos="2917">
                      <a:srgbClr val="505050"/>
                    </a:gs>
                    <a:gs pos="30000">
                      <a:srgbClr val="505050"/>
                    </a:gs>
                  </a:gsLst>
                  <a:lin ang="5400000" scaled="0"/>
                </a:gradFill>
                <a:latin typeface="Consolas" panose="020B0609020204030204" pitchFamily="49" charset="0"/>
              </a:rPr>
              <a:t>westus</a:t>
            </a:r>
            <a:r>
              <a:rPr lang="en-US" sz="1567" dirty="0">
                <a:gradFill>
                  <a:gsLst>
                    <a:gs pos="2917">
                      <a:srgbClr val="505050"/>
                    </a:gs>
                    <a:gs pos="30000">
                      <a:srgbClr val="505050"/>
                    </a:gs>
                  </a:gsLst>
                  <a:lin ang="5400000" scaled="0"/>
                </a:gradFill>
                <a:latin typeface="Consolas" panose="020B0609020204030204" pitchFamily="49" charset="0"/>
              </a:rPr>
              <a:t>.azurecr.io/web:1234</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t>
            </a:r>
            <a:r>
              <a:rPr lang="en-US" sz="1567" b="1" dirty="0">
                <a:gradFill>
                  <a:gsLst>
                    <a:gs pos="2917">
                      <a:srgbClr val="505050"/>
                    </a:gs>
                    <a:gs pos="30000">
                      <a:srgbClr val="505050"/>
                    </a:gs>
                  </a:gsLst>
                  <a:lin ang="5400000" scaled="0"/>
                </a:gradFill>
                <a:latin typeface="Consolas" panose="020B0609020204030204" pitchFamily="49" charset="0"/>
              </a:rPr>
              <a:t>westeurope</a:t>
            </a:r>
            <a:r>
              <a:rPr lang="en-US" sz="1567" dirty="0">
                <a:gradFill>
                  <a:gsLst>
                    <a:gs pos="2917">
                      <a:srgbClr val="505050"/>
                    </a:gs>
                    <a:gs pos="30000">
                      <a:srgbClr val="505050"/>
                    </a:gs>
                  </a:gsLst>
                  <a:lin ang="5400000" scaled="0"/>
                </a:gradFill>
                <a:latin typeface="Consolas" panose="020B0609020204030204" pitchFamily="49" charset="0"/>
              </a:rPr>
              <a:t>.azurecr.io/web:1234</a:t>
            </a:r>
            <a:endPar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365756" y="2084554"/>
            <a:ext cx="1671222" cy="771812"/>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780715" y="3195406"/>
            <a:ext cx="2143055" cy="914444"/>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Pulls are remote, across the public internet, slower, less reliable</a:t>
            </a:r>
          </a:p>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801533" y="3198612"/>
            <a:ext cx="2143055" cy="914444"/>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Pulls are remote, across the public internet, slower, less reliable</a:t>
            </a:r>
          </a:p>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23707" y="4722431"/>
            <a:ext cx="2584739" cy="914444"/>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FFFFFF"/>
                </a:solidFill>
                <a:latin typeface="Segoe UI"/>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764600" y="2317102"/>
            <a:ext cx="4825229" cy="1509194"/>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4066900"/>
      </p:ext>
    </p:extLst>
  </p:cSld>
  <p:clrMapOvr>
    <a:masterClrMapping/>
  </p:clrMapOvr>
  <mc:AlternateContent xmlns:mc="http://schemas.openxmlformats.org/markup-compatibility/2006" xmlns:p14="http://schemas.microsoft.com/office/powerpoint/2010/main">
    <mc:Choice Requires="p14">
      <p:transition spd="med" p14:dur="700" advTm="28087">
        <p:fade/>
      </p:transition>
    </mc:Choice>
    <mc:Fallback xmlns="">
      <p:transition spd="med" advTm="280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8022" b="36775"/>
          <a:stretch/>
        </p:blipFill>
        <p:spPr>
          <a:xfrm>
            <a:off x="866" y="-604339"/>
            <a:ext cx="12190271" cy="7461368"/>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5651" y="474281"/>
            <a:ext cx="6212796" cy="2002919"/>
          </a:xfrm>
          <a:prstGeom prst="rect">
            <a:avLst/>
          </a:prstGeom>
          <a:solidFill>
            <a:srgbClr val="00BCF2"/>
          </a:solidFill>
        </p:spPr>
        <p:txBody>
          <a:bodyPr wrap="square" lIns="179259" tIns="143407" rIns="179259" bIns="143407" rtlCol="0">
            <a:spAutoFit/>
          </a:bodyPr>
          <a:lstStyle/>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push contoso.azurecr.io/web:1234</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Regional Web Hooks fire for local deployments</a:t>
            </a:r>
          </a:p>
          <a:p>
            <a:pPr defTabSz="914367">
              <a:lnSpc>
                <a:spcPct val="90000"/>
              </a:lnSpc>
              <a:spcAft>
                <a:spcPts val="588"/>
              </a:spcAft>
            </a:pPr>
            <a:r>
              <a:rPr lang="en-US" sz="1567" b="1" dirty="0">
                <a:gradFill>
                  <a:gsLst>
                    <a:gs pos="2917">
                      <a:srgbClr val="505050"/>
                    </a:gs>
                    <a:gs pos="3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marL="457183" lvl="1" defTabSz="914367">
              <a:lnSpc>
                <a:spcPct val="90000"/>
              </a:lnSpc>
              <a:spcAft>
                <a:spcPts val="588"/>
              </a:spcAft>
            </a:pPr>
            <a:r>
              <a:rPr lang="en-US" sz="1567" dirty="0">
                <a:gradFill>
                  <a:gsLst>
                    <a:gs pos="2917">
                      <a:srgbClr val="505050"/>
                    </a:gs>
                    <a:gs pos="30000">
                      <a:srgbClr val="505050"/>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877077" y="4314372"/>
            <a:ext cx="1262593" cy="204380"/>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25723" y="4149347"/>
            <a:ext cx="1153750" cy="204380"/>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479258" y="3289340"/>
            <a:ext cx="1577604" cy="204380"/>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398162" y="3652635"/>
            <a:ext cx="1995049" cy="204380"/>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88236"/>
            </a:xfrm>
            <a:prstGeom prst="rect">
              <a:avLst/>
            </a:prstGeom>
            <a:noFill/>
          </p:spPr>
          <p:txBody>
            <a:bodyPr wrap="square" lIns="0" tIns="0" rIns="0" bIns="0" rtlCol="0">
              <a:spAutoFit/>
            </a:bodyPr>
            <a:lstStyle/>
            <a:p>
              <a:pPr defTabSz="914367">
                <a:lnSpc>
                  <a:spcPct val="90000"/>
                </a:lnSpc>
                <a:spcAft>
                  <a:spcPts val="588"/>
                </a:spcAft>
              </a:pPr>
              <a:r>
                <a:rPr lang="en-US" sz="1028"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6"/>
          <a:stretch>
            <a:fillRect/>
          </a:stretch>
        </p:blipFill>
        <p:spPr>
          <a:xfrm>
            <a:off x="2882359" y="4138654"/>
            <a:ext cx="425189" cy="425189"/>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8661" y="3839596"/>
            <a:ext cx="435389" cy="331274"/>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6"/>
          <a:stretch>
            <a:fillRect/>
          </a:stretch>
        </p:blipFill>
        <p:spPr>
          <a:xfrm>
            <a:off x="4439578" y="3373462"/>
            <a:ext cx="425189" cy="425189"/>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5880" y="3074404"/>
            <a:ext cx="435389" cy="331274"/>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6"/>
          <a:stretch>
            <a:fillRect/>
          </a:stretch>
        </p:blipFill>
        <p:spPr>
          <a:xfrm>
            <a:off x="4553548" y="4353719"/>
            <a:ext cx="425189" cy="425189"/>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9849" y="4054661"/>
            <a:ext cx="435389" cy="331274"/>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6"/>
          <a:stretch>
            <a:fillRect/>
          </a:stretch>
        </p:blipFill>
        <p:spPr>
          <a:xfrm>
            <a:off x="9158452" y="3341732"/>
            <a:ext cx="425189" cy="425189"/>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753" y="3042675"/>
            <a:ext cx="435389" cy="3312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4638304" y="3286385"/>
            <a:ext cx="122080" cy="156503"/>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3079970" y="4050915"/>
            <a:ext cx="122080" cy="156503"/>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4746110" y="4272662"/>
            <a:ext cx="122080" cy="156503"/>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0570" t="32196" r="39199" b="34396"/>
          <a:stretch/>
        </p:blipFill>
        <p:spPr>
          <a:xfrm>
            <a:off x="9347063" y="3254655"/>
            <a:ext cx="122080" cy="156503"/>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41288" t="39542" r="41720" b="39347"/>
          <a:stretch/>
        </p:blipFill>
        <p:spPr>
          <a:xfrm>
            <a:off x="2459460" y="4392639"/>
            <a:ext cx="375718" cy="361260"/>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35179" y="4416361"/>
            <a:ext cx="131892" cy="156909"/>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27472" y="3933947"/>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2958181" y="3924610"/>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33651" y="3994634"/>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762116" y="4048319"/>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487800" y="4136236"/>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618510" y="4126899"/>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693979" y="4196922"/>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422445" y="4250606"/>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366427" y="3155908"/>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497136" y="3146572"/>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572606" y="3216596"/>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01071" y="3270281"/>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102333" y="3164469"/>
            <a:ext cx="206179" cy="27347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233042" y="3155133"/>
            <a:ext cx="75470" cy="28280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308512" y="3225155"/>
            <a:ext cx="29566" cy="212784"/>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036977" y="3278840"/>
            <a:ext cx="273868" cy="16171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768543" y="2934372"/>
            <a:ext cx="2188639" cy="905224"/>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Geo-replicate a single registry</a:t>
            </a:r>
          </a:p>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766209" y="2933765"/>
            <a:ext cx="2188639" cy="905224"/>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Geo-replicate a single registry</a:t>
            </a:r>
          </a:p>
          <a:p>
            <a:pPr algn="ctr" defTabSz="913927" fontAlgn="base">
              <a:lnSpc>
                <a:spcPct val="90000"/>
              </a:lnSpc>
              <a:spcBef>
                <a:spcPct val="0"/>
              </a:spcBef>
              <a:spcAft>
                <a:spcPct val="0"/>
              </a:spcAft>
            </a:pPr>
            <a:r>
              <a:rPr lang="en-US" sz="1175" dirty="0">
                <a:solidFill>
                  <a:sysClr val="windowText" lastClr="000000"/>
                </a:solidFill>
                <a:latin typeface="Segoe UI"/>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07549" y="4351248"/>
            <a:ext cx="1246000" cy="215065"/>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07547" y="3652628"/>
            <a:ext cx="1114898" cy="69862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4914564" y="3554327"/>
            <a:ext cx="4243888" cy="1082377"/>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91108" y="3420319"/>
            <a:ext cx="192802" cy="201634"/>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9368" y="4382113"/>
            <a:ext cx="192802" cy="201634"/>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2895" y="3360533"/>
            <a:ext cx="192802" cy="201634"/>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45760" y="4205256"/>
            <a:ext cx="192802" cy="201634"/>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4914565" y="5164731"/>
            <a:ext cx="3433216" cy="1022070"/>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ysClr val="windowText" lastClr="000000"/>
                </a:solidFill>
                <a:latin typeface="Segoe UI"/>
                <a:ea typeface="Segoe UI" pitchFamily="34" charset="0"/>
                <a:cs typeface="Segoe UI" pitchFamily="34" charset="0"/>
              </a:rPr>
              <a:t>Each registry is pulling from a local, network close, reliable registry</a:t>
            </a:r>
          </a:p>
        </p:txBody>
      </p:sp>
    </p:spTree>
    <p:custDataLst>
      <p:tags r:id="rId1"/>
    </p:custDataLst>
    <p:extLst>
      <p:ext uri="{BB962C8B-B14F-4D97-AF65-F5344CB8AC3E}">
        <p14:creationId xmlns:p14="http://schemas.microsoft.com/office/powerpoint/2010/main" val="2298339212"/>
      </p:ext>
    </p:extLst>
  </p:cSld>
  <p:clrMapOvr>
    <a:masterClrMapping/>
  </p:clrMapOvr>
  <mc:AlternateContent xmlns:mc="http://schemas.openxmlformats.org/markup-compatibility/2006" xmlns:p14="http://schemas.microsoft.com/office/powerpoint/2010/main">
    <mc:Choice Requires="p14">
      <p:transition spd="med" p14:dur="700" advTm="13062">
        <p:fade/>
      </p:transition>
    </mc:Choice>
    <mc:Fallback xmlns="">
      <p:transition spd="med" advTm="130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1548" y="756248"/>
            <a:ext cx="12108905" cy="6266304"/>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6103" y="4603453"/>
            <a:ext cx="5589120" cy="2292445"/>
          </a:xfrm>
          <a:prstGeom prst="rect">
            <a:avLst/>
          </a:prstGeom>
          <a:noFill/>
        </p:spPr>
        <p:txBody>
          <a:bodyPr wrap="none" lIns="179259" tIns="143407" rIns="179259" bIns="143407" rtlCol="0">
            <a:spAutoFit/>
          </a:bodyPr>
          <a:lstStyle/>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4"/>
              </a:rPr>
              <a:t>aka.ms/ACR</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5"/>
              </a:rPr>
              <a:t>aka.ms/ACR/Docs</a:t>
            </a:r>
            <a:endPar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endParaRP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6"/>
              </a:rPr>
              <a:t>aka.ms/ACR/Geo-replication</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a:p>
            <a:pPr defTabSz="914367">
              <a:lnSpc>
                <a:spcPct val="90000"/>
              </a:lnSpc>
              <a:spcAft>
                <a:spcPts val="588"/>
              </a:spcAft>
            </a:pP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hlinkClick r:id="rId7"/>
              </a:rPr>
              <a:t>aka.ms/ACR/Roadmap</a:t>
            </a:r>
            <a:r>
              <a:rPr lang="en-US" sz="3136" dirty="0">
                <a:gradFill>
                  <a:gsLst>
                    <a:gs pos="2917">
                      <a:srgbClr val="505050"/>
                    </a:gs>
                    <a:gs pos="30000">
                      <a:srgbClr val="505050"/>
                    </a:gs>
                  </a:gsLst>
                  <a:lin ang="5400000" scaled="0"/>
                </a:gradFill>
                <a:effectLst>
                  <a:outerShdw blurRad="50800" dist="38100" dir="2700000" algn="tl" rotWithShape="0">
                    <a:prstClr val="black">
                      <a:alpha val="40000"/>
                    </a:prstClr>
                  </a:outerShdw>
                </a:effectLst>
                <a:latin typeface="Segoe UI"/>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6973" y="197782"/>
            <a:ext cx="1398119" cy="1398119"/>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7447" y="-112440"/>
            <a:ext cx="2018560" cy="2018560"/>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562802" y="-60701"/>
            <a:ext cx="7906735" cy="1363348"/>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3920" b="1" dirty="0">
                <a:gradFill>
                  <a:gsLst>
                    <a:gs pos="2917">
                      <a:srgbClr val="505050"/>
                    </a:gs>
                    <a:gs pos="30000">
                      <a:srgbClr val="505050"/>
                    </a:gs>
                  </a:gsLst>
                  <a:lin ang="5400000" scaled="0"/>
                </a:gradFill>
                <a:latin typeface="Segoe UI"/>
              </a:rPr>
              <a:t>Azure Container Registry</a:t>
            </a:r>
          </a:p>
          <a:p>
            <a:pPr algn="ctr" defTabSz="914367">
              <a:lnSpc>
                <a:spcPct val="90000"/>
              </a:lnSpc>
              <a:spcAft>
                <a:spcPts val="588"/>
              </a:spcAft>
            </a:pPr>
            <a:r>
              <a:rPr lang="en-US" sz="3136" i="1" dirty="0">
                <a:gradFill>
                  <a:gsLst>
                    <a:gs pos="2917">
                      <a:srgbClr val="505050"/>
                    </a:gs>
                    <a:gs pos="30000">
                      <a:srgbClr val="505050"/>
                    </a:gs>
                  </a:gsLst>
                  <a:lin ang="5400000" scaled="0"/>
                </a:gradFill>
                <a:latin typeface="Segoe UI"/>
              </a:rPr>
              <a:t>Providing a single registry across the globe</a:t>
            </a:r>
          </a:p>
        </p:txBody>
      </p:sp>
    </p:spTree>
    <p:extLst>
      <p:ext uri="{BB962C8B-B14F-4D97-AF65-F5344CB8AC3E}">
        <p14:creationId xmlns:p14="http://schemas.microsoft.com/office/powerpoint/2010/main" val="3246908435"/>
      </p:ext>
    </p:extLst>
  </p:cSld>
  <p:clrMapOvr>
    <a:masterClrMapping/>
  </p:clrMapOvr>
  <mc:AlternateContent xmlns:mc="http://schemas.openxmlformats.org/markup-compatibility/2006" xmlns:p14="http://schemas.microsoft.com/office/powerpoint/2010/main">
    <mc:Choice Requires="p14">
      <p:transition spd="med" p14:dur="700" advTm="2987">
        <p:fade/>
      </p:transition>
    </mc:Choice>
    <mc:Fallback xmlns="">
      <p:transition spd="med" advTm="298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0069" y="290404"/>
            <a:ext cx="9635198" cy="899409"/>
          </a:xfrm>
        </p:spPr>
        <p:txBody>
          <a:bodyPr/>
          <a:lstStyle/>
          <a:p>
            <a:r>
              <a:rPr lang="en-US" dirty="0">
                <a:latin typeface="Arial" panose="020B0604020202020204" pitchFamily="34" charset="0"/>
                <a:cs typeface="Arial" panose="020B0604020202020204" pitchFamily="34" charset="0"/>
              </a:rPr>
              <a:t>User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0130" y="1188282"/>
            <a:ext cx="11653425" cy="3257615"/>
          </a:xfrm>
        </p:spPr>
        <p:txBody>
          <a:bodyPr/>
          <a:lstStyle/>
          <a:p>
            <a:r>
              <a:rPr lang="en-US" dirty="0"/>
              <a:t>Using familiar docker CLIs</a:t>
            </a:r>
          </a:p>
          <a:p>
            <a:r>
              <a:rPr lang="en-US" dirty="0"/>
              <a:t>Individual Identity, using Azure Active Directory Identity</a:t>
            </a:r>
          </a:p>
          <a:p>
            <a:endParaRPr lang="en-US" dirty="0"/>
          </a:p>
          <a:p>
            <a:endParaRPr lang="en-US" dirty="0"/>
          </a:p>
        </p:txBody>
      </p:sp>
      <p:sp>
        <p:nvSpPr>
          <p:cNvPr id="4" name="Rectangle 3">
            <a:extLst>
              <a:ext uri="{FF2B5EF4-FFF2-40B4-BE49-F238E27FC236}">
                <a16:creationId xmlns:a16="http://schemas.microsoft.com/office/drawing/2014/main" id="{2E1ABCF5-1FAF-423F-9761-B7888C22CE6D}"/>
              </a:ext>
            </a:extLst>
          </p:cNvPr>
          <p:cNvSpPr/>
          <p:nvPr/>
        </p:nvSpPr>
        <p:spPr>
          <a:xfrm>
            <a:off x="1765292" y="4008833"/>
            <a:ext cx="7827043" cy="1539000"/>
          </a:xfrm>
          <a:prstGeom prst="rect">
            <a:avLst/>
          </a:prstGeom>
          <a:solidFill>
            <a:srgbClr val="303030"/>
          </a:solidFill>
        </p:spPr>
        <p:txBody>
          <a:bodyPr wrap="square">
            <a:spAutoFit/>
          </a:bodyPr>
          <a:lstStyle/>
          <a:p>
            <a:r>
              <a:rPr lang="en-US" sz="3138" dirty="0">
                <a:solidFill>
                  <a:schemeClr val="bg1"/>
                </a:solidFill>
                <a:latin typeface="Consolas" panose="020B0609020204030204" pitchFamily="49" charset="0"/>
                <a:cs typeface="Courier New" panose="02070309020205020404" pitchFamily="49" charset="0"/>
              </a:rPr>
              <a:t>az login</a:t>
            </a:r>
          </a:p>
          <a:p>
            <a:r>
              <a:rPr lang="en-US" sz="3138" dirty="0">
                <a:solidFill>
                  <a:schemeClr val="bg1"/>
                </a:solidFill>
                <a:latin typeface="Consolas" panose="020B0609020204030204" pitchFamily="49" charset="0"/>
                <a:cs typeface="Courier New" panose="02070309020205020404" pitchFamily="49" charset="0"/>
              </a:rPr>
              <a:t>az acr login --name demo42</a:t>
            </a:r>
          </a:p>
          <a:p>
            <a:r>
              <a:rPr lang="en-US" sz="3138"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590" y="59402"/>
            <a:ext cx="1361411" cy="136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38232"/>
      </p:ext>
    </p:extLst>
  </p:cSld>
  <p:clrMapOvr>
    <a:masterClrMapping/>
  </p:clrMapOvr>
  <mc:AlternateContent xmlns:mc="http://schemas.openxmlformats.org/markup-compatibility/2006" xmlns:p14="http://schemas.microsoft.com/office/powerpoint/2010/main">
    <mc:Choice Requires="p14">
      <p:transition spd="med" p14:dur="700" advTm="3429">
        <p:fade/>
      </p:transition>
    </mc:Choice>
    <mc:Fallback xmlns="">
      <p:transition spd="med" advTm="3429">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0069" y="290404"/>
            <a:ext cx="9635198" cy="899409"/>
          </a:xfrm>
        </p:spPr>
        <p:txBody>
          <a:bodyPr/>
          <a:lstStyle/>
          <a:p>
            <a:r>
              <a:rPr lang="en-US" dirty="0">
                <a:latin typeface="Arial" panose="020B0604020202020204" pitchFamily="34" charset="0"/>
                <a:cs typeface="Arial" panose="020B0604020202020204" pitchFamily="34" charset="0"/>
              </a:rPr>
              <a:t>Service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0129" y="1420813"/>
            <a:ext cx="12114920" cy="1955792"/>
          </a:xfrm>
        </p:spPr>
        <p:txBody>
          <a:bodyPr/>
          <a:lstStyle/>
          <a:p>
            <a:r>
              <a:rPr lang="en-US" dirty="0"/>
              <a:t>Server/Headless identity using AAD Service Principals</a:t>
            </a:r>
          </a:p>
          <a:p>
            <a:pPr lvl="1"/>
            <a:r>
              <a:rPr lang="en-US" sz="1961" dirty="0"/>
              <a:t>Provision Service Principals, with scoped access control</a:t>
            </a:r>
          </a:p>
          <a:p>
            <a:pPr lvl="2"/>
            <a:r>
              <a:rPr lang="en-US" sz="1765" dirty="0"/>
              <a:t>Contributor – Push/Pull</a:t>
            </a:r>
          </a:p>
          <a:p>
            <a:pPr lvl="2"/>
            <a:r>
              <a:rPr lang="en-US" sz="1765" dirty="0"/>
              <a:t>Reader – Pull Only</a:t>
            </a:r>
          </a:p>
          <a:p>
            <a:pPr lvl="2"/>
            <a:r>
              <a:rPr lang="en-US" sz="1765" dirty="0" err="1"/>
              <a:t>Eg</a:t>
            </a:r>
            <a:r>
              <a:rPr lang="en-US" sz="1765" dirty="0"/>
              <a:t>: assign the Kubernetes created principal, with </a:t>
            </a:r>
            <a:r>
              <a:rPr lang="en-US" sz="1765" b="1" dirty="0">
                <a:latin typeface="Consolas" panose="020B0609020204030204" pitchFamily="49" charset="0"/>
              </a:rPr>
              <a:t>reader</a:t>
            </a:r>
            <a:r>
              <a:rPr lang="en-US" sz="1765" dirty="0"/>
              <a:t> role</a:t>
            </a:r>
          </a:p>
        </p:txBody>
      </p:sp>
      <p:sp>
        <p:nvSpPr>
          <p:cNvPr id="4" name="Rectangle 3">
            <a:extLst>
              <a:ext uri="{FF2B5EF4-FFF2-40B4-BE49-F238E27FC236}">
                <a16:creationId xmlns:a16="http://schemas.microsoft.com/office/drawing/2014/main" id="{2E1ABCF5-1FAF-423F-9761-B7888C22CE6D}"/>
              </a:ext>
            </a:extLst>
          </p:cNvPr>
          <p:cNvSpPr/>
          <p:nvPr/>
        </p:nvSpPr>
        <p:spPr>
          <a:xfrm>
            <a:off x="159536" y="3750775"/>
            <a:ext cx="6030269" cy="3047825"/>
          </a:xfrm>
          <a:prstGeom prst="rect">
            <a:avLst/>
          </a:prstGeom>
          <a:solidFill>
            <a:srgbClr val="303030"/>
          </a:solidFill>
        </p:spPr>
        <p:txBody>
          <a:bodyPr wrap="square">
            <a:spAutoFit/>
          </a:bodyPr>
          <a:lstStyle/>
          <a:p>
            <a:r>
              <a:rPr lang="en-US" sz="2745" dirty="0">
                <a:solidFill>
                  <a:schemeClr val="bg1"/>
                </a:solidFill>
                <a:latin typeface="Consolas" panose="020B0609020204030204" pitchFamily="49" charset="0"/>
                <a:cs typeface="Courier New" panose="02070309020205020404" pitchFamily="49" charset="0"/>
              </a:rPr>
              <a:t>az login --service-principal \</a:t>
            </a:r>
          </a:p>
          <a:p>
            <a:pPr lvl="1"/>
            <a:r>
              <a:rPr lang="en-US" sz="2745" dirty="0">
                <a:solidFill>
                  <a:schemeClr val="bg1"/>
                </a:solidFill>
                <a:latin typeface="Consolas" panose="020B0609020204030204" pitchFamily="49" charset="0"/>
                <a:cs typeface="Courier New" panose="02070309020205020404" pitchFamily="49" charset="0"/>
              </a:rPr>
              <a:t>--tenant </a:t>
            </a:r>
            <a:r>
              <a:rPr lang="en-US" sz="2745" dirty="0">
                <a:solidFill>
                  <a:srgbClr val="9CDCFE"/>
                </a:solidFill>
                <a:latin typeface="Consolas" panose="020B0609020204030204" pitchFamily="49" charset="0"/>
              </a:rPr>
              <a:t>wabbit.com </a:t>
            </a:r>
            <a:r>
              <a:rPr lang="en-US" sz="2745" dirty="0">
                <a:solidFill>
                  <a:schemeClr val="bg1"/>
                </a:solidFill>
                <a:latin typeface="Consolas" panose="020B0609020204030204" pitchFamily="49" charset="0"/>
                <a:cs typeface="Courier New" panose="02070309020205020404" pitchFamily="49" charset="0"/>
              </a:rPr>
              <a:t>\</a:t>
            </a:r>
          </a:p>
          <a:p>
            <a:pPr lvl="1"/>
            <a:r>
              <a:rPr lang="en-US" sz="2745" dirty="0">
                <a:solidFill>
                  <a:schemeClr val="bg1"/>
                </a:solidFill>
                <a:latin typeface="Consolas" panose="020B0609020204030204" pitchFamily="49" charset="0"/>
                <a:cs typeface="Courier New" panose="02070309020205020404" pitchFamily="49" charset="0"/>
              </a:rPr>
              <a:t>-u </a:t>
            </a:r>
            <a:r>
              <a:rPr lang="en-US" sz="2745" dirty="0">
                <a:solidFill>
                  <a:srgbClr val="9CDCFE"/>
                </a:solidFill>
                <a:latin typeface="Consolas" panose="020B0609020204030204" pitchFamily="49" charset="0"/>
              </a:rPr>
              <a:t>http://myapp-id </a:t>
            </a:r>
            <a:r>
              <a:rPr lang="en-US" sz="2745" dirty="0">
                <a:solidFill>
                  <a:schemeClr val="bg1"/>
                </a:solidFill>
                <a:latin typeface="Consolas" panose="020B0609020204030204" pitchFamily="49" charset="0"/>
                <a:cs typeface="Courier New" panose="02070309020205020404" pitchFamily="49" charset="0"/>
              </a:rPr>
              <a:t>\</a:t>
            </a:r>
          </a:p>
          <a:p>
            <a:pPr lvl="1"/>
            <a:r>
              <a:rPr lang="en-US" sz="2745" dirty="0">
                <a:solidFill>
                  <a:schemeClr val="bg1"/>
                </a:solidFill>
                <a:latin typeface="Consolas" panose="020B0609020204030204" pitchFamily="49" charset="0"/>
                <a:cs typeface="Courier New" panose="02070309020205020404" pitchFamily="49" charset="0"/>
              </a:rPr>
              <a:t>-p </a:t>
            </a:r>
            <a:r>
              <a:rPr lang="en-US" sz="2745" dirty="0" err="1">
                <a:solidFill>
                  <a:srgbClr val="9CDCFE"/>
                </a:solidFill>
                <a:latin typeface="Consolas" panose="020B0609020204030204" pitchFamily="49" charset="0"/>
              </a:rPr>
              <a:t>WeryWerySecwet</a:t>
            </a:r>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az acr login --name </a:t>
            </a:r>
            <a:r>
              <a:rPr lang="en-US" sz="2745" dirty="0">
                <a:solidFill>
                  <a:srgbClr val="9CDCFE"/>
                </a:solidFill>
                <a:latin typeface="Consolas" panose="020B0609020204030204" pitchFamily="49" charset="0"/>
              </a:rPr>
              <a:t>demo42</a:t>
            </a:r>
          </a:p>
          <a:p>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590" y="59402"/>
            <a:ext cx="1361411" cy="1361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7E6885B-6513-4D08-9F25-53C145E42D33}"/>
              </a:ext>
            </a:extLst>
          </p:cNvPr>
          <p:cNvSpPr/>
          <p:nvPr/>
        </p:nvSpPr>
        <p:spPr>
          <a:xfrm>
            <a:off x="6722350" y="3750775"/>
            <a:ext cx="4858973" cy="2625354"/>
          </a:xfrm>
          <a:prstGeom prst="rect">
            <a:avLst/>
          </a:prstGeom>
          <a:solidFill>
            <a:srgbClr val="303030"/>
          </a:solidFill>
        </p:spPr>
        <p:txBody>
          <a:bodyPr wrap="square">
            <a:spAutoFit/>
          </a:bodyPr>
          <a:lstStyle/>
          <a:p>
            <a:r>
              <a:rPr lang="en-US" sz="2745" dirty="0">
                <a:solidFill>
                  <a:schemeClr val="bg1"/>
                </a:solidFill>
                <a:latin typeface="Consolas" panose="020B0609020204030204" pitchFamily="49" charset="0"/>
                <a:cs typeface="Courier New" panose="02070309020205020404" pitchFamily="49" charset="0"/>
              </a:rPr>
              <a:t>docker login demo42.azurecr.io \</a:t>
            </a:r>
          </a:p>
          <a:p>
            <a:pPr lvl="1"/>
            <a:r>
              <a:rPr lang="en-US" sz="2745" dirty="0">
                <a:solidFill>
                  <a:schemeClr val="bg1"/>
                </a:solidFill>
                <a:latin typeface="Consolas" panose="020B0609020204030204" pitchFamily="49" charset="0"/>
                <a:cs typeface="Courier New" panose="02070309020205020404" pitchFamily="49" charset="0"/>
              </a:rPr>
              <a:t>-u </a:t>
            </a:r>
            <a:r>
              <a:rPr lang="en-US" sz="2745" dirty="0">
                <a:solidFill>
                  <a:srgbClr val="9CDCFE"/>
                </a:solidFill>
                <a:latin typeface="Consolas" panose="020B0609020204030204" pitchFamily="49" charset="0"/>
              </a:rPr>
              <a:t>http://myapp-id</a:t>
            </a:r>
            <a:r>
              <a:rPr lang="en-US" sz="2745" dirty="0">
                <a:solidFill>
                  <a:schemeClr val="bg1"/>
                </a:solidFill>
                <a:latin typeface="Consolas" panose="020B0609020204030204" pitchFamily="49" charset="0"/>
                <a:cs typeface="Courier New" panose="02070309020205020404" pitchFamily="49" charset="0"/>
              </a:rPr>
              <a:t> \</a:t>
            </a:r>
          </a:p>
          <a:p>
            <a:pPr lvl="1"/>
            <a:r>
              <a:rPr lang="en-US" sz="2745" dirty="0">
                <a:solidFill>
                  <a:schemeClr val="bg1"/>
                </a:solidFill>
                <a:latin typeface="Consolas" panose="020B0609020204030204" pitchFamily="49" charset="0"/>
                <a:cs typeface="Courier New" panose="02070309020205020404" pitchFamily="49" charset="0"/>
              </a:rPr>
              <a:t>-p </a:t>
            </a:r>
            <a:r>
              <a:rPr lang="en-US" sz="2745" dirty="0" err="1">
                <a:solidFill>
                  <a:srgbClr val="9CDCFE"/>
                </a:solidFill>
                <a:latin typeface="Consolas" panose="020B0609020204030204" pitchFamily="49" charset="0"/>
              </a:rPr>
              <a:t>WeryWerySecwet</a:t>
            </a:r>
            <a:endParaRPr lang="en-US" sz="2745" dirty="0">
              <a:solidFill>
                <a:schemeClr val="bg1"/>
              </a:solidFill>
              <a:latin typeface="Consolas" panose="020B0609020204030204" pitchFamily="49" charset="0"/>
              <a:cs typeface="Courier New" panose="02070309020205020404" pitchFamily="49" charset="0"/>
            </a:endParaRPr>
          </a:p>
          <a:p>
            <a:r>
              <a:rPr lang="en-US" sz="2745" dirty="0">
                <a:solidFill>
                  <a:schemeClr val="bg1"/>
                </a:solidFill>
                <a:latin typeface="Consolas" panose="020B0609020204030204" pitchFamily="49" charset="0"/>
                <a:cs typeface="Courier New" panose="02070309020205020404" pitchFamily="49" charset="0"/>
              </a:rPr>
              <a:t> </a:t>
            </a:r>
            <a:endParaRPr lang="en-US" sz="2745" dirty="0">
              <a:solidFill>
                <a:srgbClr val="9CDCFE"/>
              </a:solidFill>
              <a:latin typeface="Consolas" panose="020B0609020204030204" pitchFamily="49" charset="0"/>
            </a:endParaRPr>
          </a:p>
          <a:p>
            <a:r>
              <a:rPr lang="en-US" sz="2745" dirty="0">
                <a:solidFill>
                  <a:schemeClr val="bg1"/>
                </a:solidFill>
                <a:latin typeface="Consolas" panose="020B0609020204030204" pitchFamily="49" charset="0"/>
                <a:cs typeface="Courier New" panose="02070309020205020404" pitchFamily="49" charset="0"/>
              </a:rPr>
              <a:t>docker push / pull</a:t>
            </a:r>
          </a:p>
        </p:txBody>
      </p:sp>
    </p:spTree>
    <p:extLst>
      <p:ext uri="{BB962C8B-B14F-4D97-AF65-F5344CB8AC3E}">
        <p14:creationId xmlns:p14="http://schemas.microsoft.com/office/powerpoint/2010/main" val="1925727453"/>
      </p:ext>
    </p:extLst>
  </p:cSld>
  <p:clrMapOvr>
    <a:masterClrMapping/>
  </p:clrMapOvr>
  <mc:AlternateContent xmlns:mc="http://schemas.openxmlformats.org/markup-compatibility/2006" xmlns:p14="http://schemas.microsoft.com/office/powerpoint/2010/main">
    <mc:Choice Requires="p14">
      <p:transition spd="med" p14:dur="700" advTm="4921">
        <p:fade/>
      </p:transition>
    </mc:Choice>
    <mc:Fallback xmlns="">
      <p:transition spd="med" advTm="492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F6C3-483D-4342-A2AC-B27414CEA25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624F51-0840-46CE-81A1-D30203B30083}"/>
              </a:ext>
            </a:extLst>
          </p:cNvPr>
          <p:cNvSpPr>
            <a:spLocks noGrp="1"/>
          </p:cNvSpPr>
          <p:nvPr>
            <p:ph type="body" sz="quarter" idx="10"/>
          </p:nvPr>
        </p:nvSpPr>
        <p:spPr>
          <a:xfrm>
            <a:off x="269240" y="2040141"/>
            <a:ext cx="5826760" cy="727700"/>
          </a:xfrm>
        </p:spPr>
        <p:txBody>
          <a:bodyPr/>
          <a:lstStyle/>
          <a:p>
            <a:endParaRPr lang="en-US"/>
          </a:p>
        </p:txBody>
      </p:sp>
      <p:pic>
        <p:nvPicPr>
          <p:cNvPr id="4" name="Picture 3">
            <a:extLst>
              <a:ext uri="{FF2B5EF4-FFF2-40B4-BE49-F238E27FC236}">
                <a16:creationId xmlns:a16="http://schemas.microsoft.com/office/drawing/2014/main" id="{4BEECB63-A7B6-42F4-8001-234D0E5AC7C9}"/>
              </a:ext>
            </a:extLst>
          </p:cNvPr>
          <p:cNvPicPr>
            <a:picLocks noChangeAspect="1"/>
          </p:cNvPicPr>
          <p:nvPr/>
        </p:nvPicPr>
        <p:blipFill>
          <a:blip r:embed="rId3"/>
          <a:stretch>
            <a:fillRect/>
          </a:stretch>
        </p:blipFill>
        <p:spPr>
          <a:xfrm>
            <a:off x="-36733" y="487"/>
            <a:ext cx="9643549" cy="6857027"/>
          </a:xfrm>
          <a:prstGeom prst="rect">
            <a:avLst/>
          </a:prstGeom>
        </p:spPr>
      </p:pic>
      <p:sp>
        <p:nvSpPr>
          <p:cNvPr id="5" name="TextBox 4">
            <a:extLst>
              <a:ext uri="{FF2B5EF4-FFF2-40B4-BE49-F238E27FC236}">
                <a16:creationId xmlns:a16="http://schemas.microsoft.com/office/drawing/2014/main" id="{02DB30B8-35C9-4C46-BE51-87C04A54228C}"/>
              </a:ext>
            </a:extLst>
          </p:cNvPr>
          <p:cNvSpPr txBox="1"/>
          <p:nvPr/>
        </p:nvSpPr>
        <p:spPr>
          <a:xfrm>
            <a:off x="2579151" y="4624233"/>
            <a:ext cx="6579634" cy="1798289"/>
          </a:xfrm>
          <a:prstGeom prst="rect">
            <a:avLst/>
          </a:prstGeom>
          <a:solidFill>
            <a:schemeClr val="bg1">
              <a:lumMod val="95000"/>
            </a:schemeClr>
          </a:solidFill>
        </p:spPr>
        <p:txBody>
          <a:bodyPr wrap="square" lIns="179285" tIns="143428" rIns="179285" bIns="143428" rtlCol="0">
            <a:spAutoFit/>
          </a:bodyPr>
          <a:lstStyle/>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Owner 	– Push, Pull, </a:t>
            </a:r>
            <a:b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ARM Resource Management</a:t>
            </a:r>
            <a:b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961" dirty="0" err="1">
                <a:gradFill>
                  <a:gsLst>
                    <a:gs pos="2917">
                      <a:schemeClr val="tx1"/>
                    </a:gs>
                    <a:gs pos="30000">
                      <a:schemeClr val="tx1"/>
                    </a:gs>
                  </a:gsLst>
                  <a:lin ang="5400000" scaled="0"/>
                </a:gradFill>
                <a:effectLst>
                  <a:outerShdw blurRad="50800" dist="38100" dir="2700000" algn="tl" rotWithShape="0">
                    <a:prstClr val="black">
                      <a:alpha val="40000"/>
                    </a:prstClr>
                  </a:outerShdw>
                </a:effectLst>
              </a:rPr>
              <a:t>eg</a:t>
            </a: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IAM configuration</a:t>
            </a:r>
          </a:p>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Contributor	– Push, Pull</a:t>
            </a:r>
          </a:p>
          <a:p>
            <a:pPr marL="1682281" indent="-1682281">
              <a:lnSpc>
                <a:spcPct val="90000"/>
              </a:lnSpc>
              <a:spcAft>
                <a:spcPts val="588"/>
              </a:spcAft>
              <a:tabLst>
                <a:tab pos="1461297" algn="l"/>
              </a:tabLst>
            </a:pPr>
            <a:r>
              <a:rPr lang="en-US" sz="196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Reader	– Pull Only</a:t>
            </a:r>
          </a:p>
        </p:txBody>
      </p:sp>
    </p:spTree>
    <p:extLst>
      <p:ext uri="{BB962C8B-B14F-4D97-AF65-F5344CB8AC3E}">
        <p14:creationId xmlns:p14="http://schemas.microsoft.com/office/powerpoint/2010/main" val="1561265048"/>
      </p:ext>
    </p:extLst>
  </p:cSld>
  <p:clrMapOvr>
    <a:masterClrMapping/>
  </p:clrMapOvr>
  <mc:AlternateContent xmlns:mc="http://schemas.openxmlformats.org/markup-compatibility/2006" xmlns:p14="http://schemas.microsoft.com/office/powerpoint/2010/main">
    <mc:Choice Requires="p14">
      <p:transition spd="med" p14:dur="700" advTm="4338">
        <p:fade/>
      </p:transition>
    </mc:Choice>
    <mc:Fallback xmlns="">
      <p:transition spd="med" advTm="433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*Container Registries</a:t>
            </a:r>
            <a:br>
              <a:rPr lang="en-US" dirty="0"/>
            </a:br>
            <a:r>
              <a:rPr lang="en-US" dirty="0"/>
              <a:t>	Secured by Default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Enabling Secure By Default Registries</a:t>
            </a:r>
            <a:endParaRPr lang="en-US" i="1" dirty="0"/>
          </a:p>
        </p:txBody>
      </p:sp>
      <p:pic>
        <p:nvPicPr>
          <p:cNvPr id="5" name="Picture 14" descr="Related image">
            <a:extLst>
              <a:ext uri="{FF2B5EF4-FFF2-40B4-BE49-F238E27FC236}">
                <a16:creationId xmlns:a16="http://schemas.microsoft.com/office/drawing/2014/main" id="{45915FDE-3456-4825-A74E-8DCD56FF8A7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04007" y="768388"/>
            <a:ext cx="2428865" cy="24288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74757A-9E06-4A7E-A6F3-5BB54F0AF7E7}"/>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Private Preview Q4 2018</a:t>
            </a:r>
          </a:p>
        </p:txBody>
      </p:sp>
    </p:spTree>
    <p:extLst>
      <p:ext uri="{BB962C8B-B14F-4D97-AF65-F5344CB8AC3E}">
        <p14:creationId xmlns:p14="http://schemas.microsoft.com/office/powerpoint/2010/main" val="2146962648"/>
      </p:ext>
    </p:extLst>
  </p:cSld>
  <p:clrMapOvr>
    <a:masterClrMapping/>
  </p:clrMapOvr>
  <mc:AlternateContent xmlns:mc="http://schemas.openxmlformats.org/markup-compatibility/2006" xmlns:p14="http://schemas.microsoft.com/office/powerpoint/2010/main">
    <mc:Choice Requires="p14">
      <p:transition spd="med" p14:dur="700" advTm="3891">
        <p:fade/>
      </p:transition>
    </mc:Choice>
    <mc:Fallback xmlns="">
      <p:transition spd="med" advTm="3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69B9C4C-068A-4887-B1DC-C736566198E8}"/>
              </a:ext>
            </a:extLst>
          </p:cNvPr>
          <p:cNvSpPr/>
          <p:nvPr/>
        </p:nvSpPr>
        <p:spPr bwMode="auto">
          <a:xfrm>
            <a:off x="5168359" y="3851753"/>
            <a:ext cx="543867" cy="200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endParaRPr>
          </a:p>
        </p:txBody>
      </p:sp>
      <p:pic>
        <p:nvPicPr>
          <p:cNvPr id="7" name="Graphic 6">
            <a:extLst>
              <a:ext uri="{FF2B5EF4-FFF2-40B4-BE49-F238E27FC236}">
                <a16:creationId xmlns:a16="http://schemas.microsoft.com/office/drawing/2014/main" id="{4047A68C-1B1A-4FE2-912F-E539A3BF1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4600" y="1933364"/>
            <a:ext cx="1624797" cy="1624797"/>
          </a:xfrm>
          <a:prstGeom prst="rect">
            <a:avLst/>
          </a:prstGeom>
        </p:spPr>
      </p:pic>
      <p:sp>
        <p:nvSpPr>
          <p:cNvPr id="2" name="Title 1">
            <a:extLst>
              <a:ext uri="{FF2B5EF4-FFF2-40B4-BE49-F238E27FC236}">
                <a16:creationId xmlns:a16="http://schemas.microsoft.com/office/drawing/2014/main" id="{88644E84-A336-4EB9-816E-6A33F91785A8}"/>
              </a:ext>
            </a:extLst>
          </p:cNvPr>
          <p:cNvSpPr>
            <a:spLocks noGrp="1"/>
          </p:cNvSpPr>
          <p:nvPr>
            <p:ph type="title"/>
          </p:nvPr>
        </p:nvSpPr>
        <p:spPr>
          <a:xfrm>
            <a:off x="838200" y="365125"/>
            <a:ext cx="10515600" cy="1325563"/>
          </a:xfrm>
        </p:spPr>
        <p:txBody>
          <a:bodyPr/>
          <a:lstStyle/>
          <a:p>
            <a:r>
              <a:rPr lang="en-US" dirty="0"/>
              <a:t>Secured By Default</a:t>
            </a:r>
          </a:p>
        </p:txBody>
      </p:sp>
      <p:pic>
        <p:nvPicPr>
          <p:cNvPr id="3" name="Picture 14" descr="Related image">
            <a:extLst>
              <a:ext uri="{FF2B5EF4-FFF2-40B4-BE49-F238E27FC236}">
                <a16:creationId xmlns:a16="http://schemas.microsoft.com/office/drawing/2014/main" id="{38D8949C-658B-425E-B33A-17878153C30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18680" y="2534135"/>
            <a:ext cx="564806" cy="564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zure security center logo">
            <a:extLst>
              <a:ext uri="{FF2B5EF4-FFF2-40B4-BE49-F238E27FC236}">
                <a16:creationId xmlns:a16="http://schemas.microsoft.com/office/drawing/2014/main" id="{2CE3D7FE-14BA-485A-87CC-7522C03C3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680" y="4365434"/>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7F09E0-9CE1-44F5-8519-A9ECED046B0D}"/>
              </a:ext>
            </a:extLst>
          </p:cNvPr>
          <p:cNvPicPr>
            <a:picLocks noChangeAspect="1"/>
          </p:cNvPicPr>
          <p:nvPr/>
        </p:nvPicPr>
        <p:blipFill>
          <a:blip r:embed="rId6"/>
          <a:stretch>
            <a:fillRect/>
          </a:stretch>
        </p:blipFill>
        <p:spPr>
          <a:xfrm>
            <a:off x="7393941" y="2157410"/>
            <a:ext cx="793084" cy="604157"/>
          </a:xfrm>
          <a:prstGeom prst="rect">
            <a:avLst/>
          </a:prstGeom>
        </p:spPr>
      </p:pic>
      <p:pic>
        <p:nvPicPr>
          <p:cNvPr id="10" name="Picture 9">
            <a:extLst>
              <a:ext uri="{FF2B5EF4-FFF2-40B4-BE49-F238E27FC236}">
                <a16:creationId xmlns:a16="http://schemas.microsoft.com/office/drawing/2014/main" id="{BF0D3927-9EEC-4D01-AE42-1773AE6D93AF}"/>
              </a:ext>
            </a:extLst>
          </p:cNvPr>
          <p:cNvPicPr>
            <a:picLocks noChangeAspect="1"/>
          </p:cNvPicPr>
          <p:nvPr/>
        </p:nvPicPr>
        <p:blipFill>
          <a:blip r:embed="rId7"/>
          <a:stretch>
            <a:fillRect/>
          </a:stretch>
        </p:blipFill>
        <p:spPr>
          <a:xfrm>
            <a:off x="8539689" y="2133147"/>
            <a:ext cx="652178" cy="652683"/>
          </a:xfrm>
          <a:prstGeom prst="rect">
            <a:avLst/>
          </a:prstGeom>
        </p:spPr>
      </p:pic>
      <p:pic>
        <p:nvPicPr>
          <p:cNvPr id="11" name="Picture 2" descr="Image result for azure container instances logo">
            <a:extLst>
              <a:ext uri="{FF2B5EF4-FFF2-40B4-BE49-F238E27FC236}">
                <a16:creationId xmlns:a16="http://schemas.microsoft.com/office/drawing/2014/main" id="{984C3BDE-D495-451C-BEC0-48CF29B235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7439957" y="2867866"/>
            <a:ext cx="701053" cy="6674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208B22-740F-4D6B-8A35-C2FB7E208192}"/>
              </a:ext>
            </a:extLst>
          </p:cNvPr>
          <p:cNvPicPr>
            <a:picLocks noChangeAspect="1"/>
          </p:cNvPicPr>
          <p:nvPr/>
        </p:nvPicPr>
        <p:blipFill>
          <a:blip r:embed="rId9"/>
          <a:stretch>
            <a:fillRect/>
          </a:stretch>
        </p:blipFill>
        <p:spPr>
          <a:xfrm>
            <a:off x="7461402" y="3562215"/>
            <a:ext cx="658163" cy="658671"/>
          </a:xfrm>
          <a:prstGeom prst="rect">
            <a:avLst/>
          </a:prstGeom>
        </p:spPr>
      </p:pic>
      <p:pic>
        <p:nvPicPr>
          <p:cNvPr id="13" name="Graphic 12">
            <a:extLst>
              <a:ext uri="{FF2B5EF4-FFF2-40B4-BE49-F238E27FC236}">
                <a16:creationId xmlns:a16="http://schemas.microsoft.com/office/drawing/2014/main" id="{F5CBABAF-077C-47E4-94BA-C2B3687584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36825" y="2872656"/>
            <a:ext cx="657906" cy="657906"/>
          </a:xfrm>
          <a:prstGeom prst="rect">
            <a:avLst/>
          </a:prstGeom>
        </p:spPr>
      </p:pic>
      <p:pic>
        <p:nvPicPr>
          <p:cNvPr id="14" name="Graphic 13">
            <a:extLst>
              <a:ext uri="{FF2B5EF4-FFF2-40B4-BE49-F238E27FC236}">
                <a16:creationId xmlns:a16="http://schemas.microsoft.com/office/drawing/2014/main" id="{987EC166-BD1B-4103-892C-E643AAB1C1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15252" y="3541024"/>
            <a:ext cx="701052" cy="701052"/>
          </a:xfrm>
          <a:prstGeom prst="rect">
            <a:avLst/>
          </a:prstGeom>
        </p:spPr>
      </p:pic>
      <p:pic>
        <p:nvPicPr>
          <p:cNvPr id="16" name="Graphic 15">
            <a:extLst>
              <a:ext uri="{FF2B5EF4-FFF2-40B4-BE49-F238E27FC236}">
                <a16:creationId xmlns:a16="http://schemas.microsoft.com/office/drawing/2014/main" id="{53E330F0-4ABC-4B84-B0D6-23B8BA621E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04730" y="4220886"/>
            <a:ext cx="673441" cy="673441"/>
          </a:xfrm>
          <a:prstGeom prst="rect">
            <a:avLst/>
          </a:prstGeom>
        </p:spPr>
      </p:pic>
      <p:sp>
        <p:nvSpPr>
          <p:cNvPr id="27" name="Rectangle 26">
            <a:extLst>
              <a:ext uri="{FF2B5EF4-FFF2-40B4-BE49-F238E27FC236}">
                <a16:creationId xmlns:a16="http://schemas.microsoft.com/office/drawing/2014/main" id="{7A76C216-FAFC-4759-BA6C-5C9B15704223}"/>
              </a:ext>
            </a:extLst>
          </p:cNvPr>
          <p:cNvSpPr/>
          <p:nvPr/>
        </p:nvSpPr>
        <p:spPr bwMode="auto">
          <a:xfrm>
            <a:off x="3964326" y="3072642"/>
            <a:ext cx="1788906" cy="971038"/>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D84BCF00-95D4-470C-9ACF-5732E9D38DC9}"/>
              </a:ext>
            </a:extLst>
          </p:cNvPr>
          <p:cNvSpPr/>
          <p:nvPr/>
        </p:nvSpPr>
        <p:spPr bwMode="auto">
          <a:xfrm>
            <a:off x="5166475" y="3107149"/>
            <a:ext cx="542319" cy="25025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Tag</a:t>
            </a:r>
          </a:p>
        </p:txBody>
      </p:sp>
      <p:sp>
        <p:nvSpPr>
          <p:cNvPr id="29" name="Rectangle 28">
            <a:extLst>
              <a:ext uri="{FF2B5EF4-FFF2-40B4-BE49-F238E27FC236}">
                <a16:creationId xmlns:a16="http://schemas.microsoft.com/office/drawing/2014/main" id="{6A23C1C6-44D0-46CC-B10A-2E4AE2BEF608}"/>
              </a:ext>
            </a:extLst>
          </p:cNvPr>
          <p:cNvSpPr/>
          <p:nvPr/>
        </p:nvSpPr>
        <p:spPr bwMode="auto">
          <a:xfrm>
            <a:off x="4586196" y="3107149"/>
            <a:ext cx="542319"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Digest</a:t>
            </a:r>
          </a:p>
        </p:txBody>
      </p:sp>
      <p:sp>
        <p:nvSpPr>
          <p:cNvPr id="30" name="Rectangle 29">
            <a:extLst>
              <a:ext uri="{FF2B5EF4-FFF2-40B4-BE49-F238E27FC236}">
                <a16:creationId xmlns:a16="http://schemas.microsoft.com/office/drawing/2014/main" id="{0B7EDC14-459F-4080-AC6B-002744DD6AA6}"/>
              </a:ext>
            </a:extLst>
          </p:cNvPr>
          <p:cNvSpPr/>
          <p:nvPr/>
        </p:nvSpPr>
        <p:spPr bwMode="auto">
          <a:xfrm>
            <a:off x="4586196" y="3371973"/>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91efj6</a:t>
            </a:r>
          </a:p>
        </p:txBody>
      </p:sp>
      <p:sp>
        <p:nvSpPr>
          <p:cNvPr id="31" name="Rectangle 30">
            <a:extLst>
              <a:ext uri="{FF2B5EF4-FFF2-40B4-BE49-F238E27FC236}">
                <a16:creationId xmlns:a16="http://schemas.microsoft.com/office/drawing/2014/main" id="{9AF8A648-307B-4F02-9C7E-828236A5B1E7}"/>
              </a:ext>
            </a:extLst>
          </p:cNvPr>
          <p:cNvSpPr/>
          <p:nvPr/>
        </p:nvSpPr>
        <p:spPr bwMode="auto">
          <a:xfrm>
            <a:off x="4586196" y="3586681"/>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u82lq</a:t>
            </a:r>
          </a:p>
        </p:txBody>
      </p:sp>
      <p:sp>
        <p:nvSpPr>
          <p:cNvPr id="33" name="Rectangle 32">
            <a:extLst>
              <a:ext uri="{FF2B5EF4-FFF2-40B4-BE49-F238E27FC236}">
                <a16:creationId xmlns:a16="http://schemas.microsoft.com/office/drawing/2014/main" id="{9D925826-746F-4A36-897A-0C6E61901085}"/>
              </a:ext>
            </a:extLst>
          </p:cNvPr>
          <p:cNvSpPr/>
          <p:nvPr/>
        </p:nvSpPr>
        <p:spPr bwMode="auto">
          <a:xfrm>
            <a:off x="4005917" y="3586680"/>
            <a:ext cx="543867" cy="20013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:1.1</a:t>
            </a:r>
          </a:p>
        </p:txBody>
      </p:sp>
      <p:sp>
        <p:nvSpPr>
          <p:cNvPr id="34" name="Rectangle 33">
            <a:extLst>
              <a:ext uri="{FF2B5EF4-FFF2-40B4-BE49-F238E27FC236}">
                <a16:creationId xmlns:a16="http://schemas.microsoft.com/office/drawing/2014/main" id="{68F0AB76-0B2D-4D7D-83E3-E47CC15BF2D4}"/>
              </a:ext>
            </a:extLst>
          </p:cNvPr>
          <p:cNvSpPr/>
          <p:nvPr/>
        </p:nvSpPr>
        <p:spPr bwMode="auto">
          <a:xfrm>
            <a:off x="4005917" y="3107149"/>
            <a:ext cx="542319"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45720" bIns="0" numCol="1" spcCol="0" rtlCol="0" fromWordArt="0" anchor="b"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Quarantine Tag</a:t>
            </a:r>
          </a:p>
        </p:txBody>
      </p:sp>
      <p:sp>
        <p:nvSpPr>
          <p:cNvPr id="36" name="Rectangle 35">
            <a:extLst>
              <a:ext uri="{FF2B5EF4-FFF2-40B4-BE49-F238E27FC236}">
                <a16:creationId xmlns:a16="http://schemas.microsoft.com/office/drawing/2014/main" id="{A20B5F6C-5806-4CEE-88F9-B0A37D54DAD4}"/>
              </a:ext>
            </a:extLst>
          </p:cNvPr>
          <p:cNvSpPr/>
          <p:nvPr/>
        </p:nvSpPr>
        <p:spPr bwMode="auto">
          <a:xfrm>
            <a:off x="5166475" y="3371973"/>
            <a:ext cx="543867" cy="20013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37" name="Picture 14" descr="Related image">
            <a:extLst>
              <a:ext uri="{FF2B5EF4-FFF2-40B4-BE49-F238E27FC236}">
                <a16:creationId xmlns:a16="http://schemas.microsoft.com/office/drawing/2014/main" id="{CA492E3F-BF11-43FE-94FE-74E2398DA9F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7646" y="3586680"/>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9D26B35-26E6-4819-8DA7-BF24C1152545}"/>
              </a:ext>
            </a:extLst>
          </p:cNvPr>
          <p:cNvSpPr/>
          <p:nvPr/>
        </p:nvSpPr>
        <p:spPr bwMode="auto">
          <a:xfrm>
            <a:off x="4583486" y="3801387"/>
            <a:ext cx="543867" cy="200135"/>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e8s1f</a:t>
            </a:r>
          </a:p>
        </p:txBody>
      </p:sp>
      <p:sp>
        <p:nvSpPr>
          <p:cNvPr id="44" name="Rectangle 43">
            <a:extLst>
              <a:ext uri="{FF2B5EF4-FFF2-40B4-BE49-F238E27FC236}">
                <a16:creationId xmlns:a16="http://schemas.microsoft.com/office/drawing/2014/main" id="{77271CC4-486A-4332-89F7-1F8422BE9CDF}"/>
              </a:ext>
            </a:extLst>
          </p:cNvPr>
          <p:cNvSpPr/>
          <p:nvPr/>
        </p:nvSpPr>
        <p:spPr bwMode="auto">
          <a:xfrm>
            <a:off x="4005142" y="3801387"/>
            <a:ext cx="543867" cy="20013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Segoe UI" pitchFamily="34" charset="0"/>
                <a:cs typeface="Segoe UI" pitchFamily="34" charset="0"/>
              </a:rPr>
              <a:t>:1.2</a:t>
            </a:r>
          </a:p>
        </p:txBody>
      </p:sp>
      <p:pic>
        <p:nvPicPr>
          <p:cNvPr id="45" name="Picture 14" descr="Related image">
            <a:extLst>
              <a:ext uri="{FF2B5EF4-FFF2-40B4-BE49-F238E27FC236}">
                <a16:creationId xmlns:a16="http://schemas.microsoft.com/office/drawing/2014/main" id="{A997C455-742A-4FFE-B348-59B1BF85E8B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6547" y="380695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46" name="Lightning Bolt 45">
            <a:extLst>
              <a:ext uri="{FF2B5EF4-FFF2-40B4-BE49-F238E27FC236}">
                <a16:creationId xmlns:a16="http://schemas.microsoft.com/office/drawing/2014/main" id="{EC79B4D0-96C9-4A12-B220-A85C965D46E2}"/>
              </a:ext>
            </a:extLst>
          </p:cNvPr>
          <p:cNvSpPr/>
          <p:nvPr/>
        </p:nvSpPr>
        <p:spPr>
          <a:xfrm>
            <a:off x="4177098" y="4108569"/>
            <a:ext cx="150328" cy="228626"/>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or: Curved 47">
            <a:extLst>
              <a:ext uri="{FF2B5EF4-FFF2-40B4-BE49-F238E27FC236}">
                <a16:creationId xmlns:a16="http://schemas.microsoft.com/office/drawing/2014/main" id="{931653C0-16D9-4661-A664-B7E616224AE8}"/>
              </a:ext>
            </a:extLst>
          </p:cNvPr>
          <p:cNvCxnSpPr>
            <a:cxnSpLocks/>
            <a:endCxn id="50" idx="2"/>
          </p:cNvCxnSpPr>
          <p:nvPr/>
        </p:nvCxnSpPr>
        <p:spPr>
          <a:xfrm flipV="1">
            <a:off x="4485845" y="4051888"/>
            <a:ext cx="954448" cy="672613"/>
          </a:xfrm>
          <a:prstGeom prst="curvedConnector2">
            <a:avLst/>
          </a:prstGeom>
          <a:ln w="38100">
            <a:solidFill>
              <a:srgbClr val="F48F06"/>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819C77F-8C8C-438C-9A80-5436BAE58F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85417" y="2139909"/>
            <a:ext cx="1061700" cy="1061700"/>
          </a:xfrm>
          <a:prstGeom prst="rect">
            <a:avLst/>
          </a:prstGeom>
        </p:spPr>
      </p:pic>
      <p:sp>
        <p:nvSpPr>
          <p:cNvPr id="53" name="Rectangle 52">
            <a:extLst>
              <a:ext uri="{FF2B5EF4-FFF2-40B4-BE49-F238E27FC236}">
                <a16:creationId xmlns:a16="http://schemas.microsoft.com/office/drawing/2014/main" id="{90CE9A20-0390-43DE-8D2B-659BA46E2D9B}"/>
              </a:ext>
            </a:extLst>
          </p:cNvPr>
          <p:cNvSpPr/>
          <p:nvPr/>
        </p:nvSpPr>
        <p:spPr>
          <a:xfrm>
            <a:off x="7189469" y="1690689"/>
            <a:ext cx="2391411"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Container Hosts</a:t>
            </a:r>
          </a:p>
        </p:txBody>
      </p:sp>
      <p:sp>
        <p:nvSpPr>
          <p:cNvPr id="54" name="Rectangle 53">
            <a:extLst>
              <a:ext uri="{FF2B5EF4-FFF2-40B4-BE49-F238E27FC236}">
                <a16:creationId xmlns:a16="http://schemas.microsoft.com/office/drawing/2014/main" id="{704D5326-C701-4F9C-A98B-8A8AC7A5193C}"/>
              </a:ext>
            </a:extLst>
          </p:cNvPr>
          <p:cNvSpPr/>
          <p:nvPr/>
        </p:nvSpPr>
        <p:spPr>
          <a:xfrm>
            <a:off x="3790312" y="1690689"/>
            <a:ext cx="3046494"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Container Registry</a:t>
            </a:r>
          </a:p>
        </p:txBody>
      </p:sp>
      <p:sp>
        <p:nvSpPr>
          <p:cNvPr id="55" name="Rectangle 54">
            <a:extLst>
              <a:ext uri="{FF2B5EF4-FFF2-40B4-BE49-F238E27FC236}">
                <a16:creationId xmlns:a16="http://schemas.microsoft.com/office/drawing/2014/main" id="{67C1C1ED-C6AC-40DD-ABB9-4A1A67965F28}"/>
              </a:ext>
            </a:extLst>
          </p:cNvPr>
          <p:cNvSpPr/>
          <p:nvPr/>
        </p:nvSpPr>
        <p:spPr>
          <a:xfrm>
            <a:off x="1153159" y="1690689"/>
            <a:ext cx="2326217" cy="329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Build/Push</a:t>
            </a:r>
          </a:p>
        </p:txBody>
      </p:sp>
      <p:cxnSp>
        <p:nvCxnSpPr>
          <p:cNvPr id="57" name="Straight Arrow Connector 56">
            <a:extLst>
              <a:ext uri="{FF2B5EF4-FFF2-40B4-BE49-F238E27FC236}">
                <a16:creationId xmlns:a16="http://schemas.microsoft.com/office/drawing/2014/main" id="{13D26C56-EB35-40FE-A2AB-544E8CA62F67}"/>
              </a:ext>
            </a:extLst>
          </p:cNvPr>
          <p:cNvCxnSpPr>
            <a:stCxn id="55" idx="3"/>
            <a:endCxn id="54" idx="1"/>
          </p:cNvCxnSpPr>
          <p:nvPr/>
        </p:nvCxnSpPr>
        <p:spPr>
          <a:xfrm>
            <a:off x="3479376" y="3336761"/>
            <a:ext cx="3109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EE2638-F139-4725-914D-27C449D5F7B2}"/>
              </a:ext>
            </a:extLst>
          </p:cNvPr>
          <p:cNvCxnSpPr>
            <a:cxnSpLocks/>
            <a:stCxn id="54" idx="3"/>
            <a:endCxn id="53" idx="1"/>
          </p:cNvCxnSpPr>
          <p:nvPr/>
        </p:nvCxnSpPr>
        <p:spPr>
          <a:xfrm>
            <a:off x="6836806" y="3336761"/>
            <a:ext cx="352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2" descr="Image result for azure security center logo">
            <a:extLst>
              <a:ext uri="{FF2B5EF4-FFF2-40B4-BE49-F238E27FC236}">
                <a16:creationId xmlns:a16="http://schemas.microsoft.com/office/drawing/2014/main" id="{E57B63B3-655C-4018-A19B-FA7551474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0488" y="2603283"/>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security center logo">
            <a:extLst>
              <a:ext uri="{FF2B5EF4-FFF2-40B4-BE49-F238E27FC236}">
                <a16:creationId xmlns:a16="http://schemas.microsoft.com/office/drawing/2014/main" id="{59E6E7CA-892B-475F-BCCA-F3D755A45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825" y="2612673"/>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azure security center logo">
            <a:extLst>
              <a:ext uri="{FF2B5EF4-FFF2-40B4-BE49-F238E27FC236}">
                <a16:creationId xmlns:a16="http://schemas.microsoft.com/office/drawing/2014/main" id="{98EC307A-438A-4D1E-8F90-4247E8C0A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676" y="3365165"/>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security center logo">
            <a:extLst>
              <a:ext uri="{FF2B5EF4-FFF2-40B4-BE49-F238E27FC236}">
                <a16:creationId xmlns:a16="http://schemas.microsoft.com/office/drawing/2014/main" id="{4CC5E25E-34F4-42D0-8EDF-74582DF3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715" y="3365165"/>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azure security center logo">
            <a:extLst>
              <a:ext uri="{FF2B5EF4-FFF2-40B4-BE49-F238E27FC236}">
                <a16:creationId xmlns:a16="http://schemas.microsoft.com/office/drawing/2014/main" id="{BB0FAAAA-F19D-4760-AF61-AAB06E1E4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0087" y="4020391"/>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azure security center logo">
            <a:extLst>
              <a:ext uri="{FF2B5EF4-FFF2-40B4-BE49-F238E27FC236}">
                <a16:creationId xmlns:a16="http://schemas.microsoft.com/office/drawing/2014/main" id="{BA30A94C-3BDB-485F-8922-B4E3141A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676" y="4051888"/>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security center logo">
            <a:extLst>
              <a:ext uri="{FF2B5EF4-FFF2-40B4-BE49-F238E27FC236}">
                <a16:creationId xmlns:a16="http://schemas.microsoft.com/office/drawing/2014/main" id="{B9A35403-5753-4653-8DD9-34E2F74C8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864" y="4705138"/>
            <a:ext cx="138938" cy="1836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quasec logo">
            <a:extLst>
              <a:ext uri="{FF2B5EF4-FFF2-40B4-BE49-F238E27FC236}">
                <a16:creationId xmlns:a16="http://schemas.microsoft.com/office/drawing/2014/main" id="{4BFEDC92-B9A2-455E-ACA2-32AD6D6F49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1520" y="5672831"/>
            <a:ext cx="3105578" cy="1119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D43ED63-EF03-44DD-B892-06C21BD442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02610" y="5563632"/>
            <a:ext cx="4876800" cy="1228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30B8D4-19D0-47F8-B112-C39B6513EA2B}"/>
              </a:ext>
            </a:extLst>
          </p:cNvPr>
          <p:cNvSpPr txBox="1"/>
          <p:nvPr/>
        </p:nvSpPr>
        <p:spPr>
          <a:xfrm>
            <a:off x="2935705" y="5047722"/>
            <a:ext cx="4778256" cy="615553"/>
          </a:xfrm>
          <a:prstGeom prst="rect">
            <a:avLst/>
          </a:prstGeom>
          <a:noFill/>
        </p:spPr>
        <p:txBody>
          <a:bodyPr wrap="square" rtlCol="0">
            <a:spAutoFit/>
          </a:bodyPr>
          <a:lstStyle/>
          <a:p>
            <a:r>
              <a:rPr lang="en-US" i="1" dirty="0"/>
              <a:t>Shifting the container scanning to the left</a:t>
            </a:r>
          </a:p>
          <a:p>
            <a:r>
              <a:rPr lang="en-US" sz="1600" i="1" dirty="0"/>
              <a:t>Partnering with:</a:t>
            </a:r>
          </a:p>
        </p:txBody>
      </p:sp>
    </p:spTree>
    <p:extLst>
      <p:ext uri="{BB962C8B-B14F-4D97-AF65-F5344CB8AC3E}">
        <p14:creationId xmlns:p14="http://schemas.microsoft.com/office/powerpoint/2010/main" val="1791001006"/>
      </p:ext>
    </p:extLst>
  </p:cSld>
  <p:clrMapOvr>
    <a:masterClrMapping/>
  </p:clrMapOvr>
  <mc:AlternateContent xmlns:mc="http://schemas.openxmlformats.org/markup-compatibility/2006" xmlns:p14="http://schemas.microsoft.com/office/powerpoint/2010/main">
    <mc:Choice Requires="p14">
      <p:transition spd="slow" p14:dur="2000" advTm="5061"/>
    </mc:Choice>
    <mc:Fallback xmlns="">
      <p:transition spd="slow" advTm="50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3E13594-C6AB-4D78-8F0F-359F46ABB61A}"/>
              </a:ext>
            </a:extLst>
          </p:cNvPr>
          <p:cNvSpPr/>
          <p:nvPr/>
        </p:nvSpPr>
        <p:spPr>
          <a:xfrm>
            <a:off x="3666844" y="1515907"/>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BB5DB83-DFD2-461E-B2AE-BAD3013EE8F9}"/>
              </a:ext>
            </a:extLst>
          </p:cNvPr>
          <p:cNvSpPr/>
          <p:nvPr/>
        </p:nvSpPr>
        <p:spPr>
          <a:xfrm>
            <a:off x="4446229" y="1531813"/>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BD85D84-5019-4CB2-B26A-D2ECA8EE11B1}"/>
              </a:ext>
            </a:extLst>
          </p:cNvPr>
          <p:cNvSpPr/>
          <p:nvPr/>
        </p:nvSpPr>
        <p:spPr>
          <a:xfrm rot="16200000">
            <a:off x="8170870" y="618224"/>
            <a:ext cx="1849962" cy="774446"/>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 name="connsiteX0" fmla="*/ 4387029 w 4387029"/>
              <a:gd name="connsiteY0" fmla="*/ 468927 h 790200"/>
              <a:gd name="connsiteX1" fmla="*/ 4387029 w 4387029"/>
              <a:gd name="connsiteY1" fmla="*/ 790200 h 790200"/>
              <a:gd name="connsiteX2" fmla="*/ 4714 w 4387029"/>
              <a:gd name="connsiteY2" fmla="*/ 790200 h 790200"/>
              <a:gd name="connsiteX3" fmla="*/ 4714 w 4387029"/>
              <a:gd name="connsiteY3" fmla="*/ 473019 h 790200"/>
              <a:gd name="connsiteX4" fmla="*/ 0 w 4387029"/>
              <a:gd name="connsiteY4" fmla="*/ 473005 h 790200"/>
              <a:gd name="connsiteX5" fmla="*/ 4714 w 4387029"/>
              <a:gd name="connsiteY5" fmla="*/ 471715 h 790200"/>
              <a:gd name="connsiteX6" fmla="*/ 4714 w 4387029"/>
              <a:gd name="connsiteY6" fmla="*/ 468927 h 790200"/>
              <a:gd name="connsiteX7" fmla="*/ 14900 w 4387029"/>
              <a:gd name="connsiteY7" fmla="*/ 468927 h 790200"/>
              <a:gd name="connsiteX8" fmla="*/ 1535242 w 4387029"/>
              <a:gd name="connsiteY8" fmla="*/ 0 h 790200"/>
              <a:gd name="connsiteX9" fmla="*/ 4365100 w 4387029"/>
              <a:gd name="connsiteY9" fmla="*/ 468927 h 790200"/>
              <a:gd name="connsiteX10" fmla="*/ 4387029 w 4387029"/>
              <a:gd name="connsiteY10" fmla="*/ 468927 h 79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029" h="790200">
                <a:moveTo>
                  <a:pt x="4387029" y="468927"/>
                </a:moveTo>
                <a:lnTo>
                  <a:pt x="4387029" y="790200"/>
                </a:lnTo>
                <a:lnTo>
                  <a:pt x="4714" y="790200"/>
                </a:lnTo>
                <a:lnTo>
                  <a:pt x="4714" y="473019"/>
                </a:lnTo>
                <a:lnTo>
                  <a:pt x="0" y="473005"/>
                </a:lnTo>
                <a:lnTo>
                  <a:pt x="4714" y="471715"/>
                </a:lnTo>
                <a:lnTo>
                  <a:pt x="4714" y="468927"/>
                </a:lnTo>
                <a:lnTo>
                  <a:pt x="14900" y="468927"/>
                </a:lnTo>
                <a:lnTo>
                  <a:pt x="1535242" y="0"/>
                </a:lnTo>
                <a:lnTo>
                  <a:pt x="4365100" y="468927"/>
                </a:lnTo>
                <a:lnTo>
                  <a:pt x="4387029" y="468927"/>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70BE63A0-6556-46D7-9E6D-36BCF2B82F22}"/>
              </a:ext>
            </a:extLst>
          </p:cNvPr>
          <p:cNvGrpSpPr/>
          <p:nvPr/>
        </p:nvGrpSpPr>
        <p:grpSpPr>
          <a:xfrm>
            <a:off x="7349104" y="266938"/>
            <a:ext cx="1484879" cy="1466780"/>
            <a:chOff x="7572388" y="1529097"/>
            <a:chExt cx="1515084" cy="1496617"/>
          </a:xfrm>
        </p:grpSpPr>
        <p:sp>
          <p:nvSpPr>
            <p:cNvPr id="10" name="Rounded Rectangle 26">
              <a:extLst>
                <a:ext uri="{FF2B5EF4-FFF2-40B4-BE49-F238E27FC236}">
                  <a16:creationId xmlns:a16="http://schemas.microsoft.com/office/drawing/2014/main" id="{6270D2C7-52F8-44ED-9E77-44E1E0BC4D9E}"/>
                </a:ext>
              </a:extLst>
            </p:cNvPr>
            <p:cNvSpPr/>
            <p:nvPr/>
          </p:nvSpPr>
          <p:spPr>
            <a:xfrm>
              <a:off x="7603774" y="1529097"/>
              <a:ext cx="1483698" cy="1478515"/>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AB66B1F-D2A5-4144-8378-92A0830D752E}"/>
                </a:ext>
              </a:extLst>
            </p:cNvPr>
            <p:cNvSpPr txBox="1"/>
            <p:nvPr/>
          </p:nvSpPr>
          <p:spPr>
            <a:xfrm>
              <a:off x="7572388" y="2437531"/>
              <a:ext cx="1406898" cy="588183"/>
            </a:xfrm>
            <a:prstGeom prst="rect">
              <a:avLst/>
            </a:prstGeom>
          </p:spPr>
          <p:txBody>
            <a:bodyPr vert="horz" wrap="square" lIns="89568" tIns="89568" rIns="89568" bIns="89568" rtlCol="0" anchor="t">
              <a:noAutofit/>
            </a:bodyPr>
            <a:lstStyle/>
            <a:p>
              <a:pPr marL="228523" marR="0" lvl="0" indent="-228523" algn="l" defTabSz="878390" rtl="0" eaLnBrk="1" fontAlgn="auto" latinLnBrk="0" hangingPunct="1">
                <a:lnSpc>
                  <a:spcPct val="100000"/>
                </a:lnSpc>
                <a:spcBef>
                  <a:spcPts val="0"/>
                </a:spcBef>
                <a:spcAft>
                  <a:spcPts val="0"/>
                </a:spcAft>
                <a:buClrTx/>
                <a:buSzTx/>
                <a:buFontTx/>
                <a:buNone/>
                <a:tabLst/>
                <a:defRPr/>
              </a:pPr>
              <a:r>
                <a:rPr kumimoji="0" lang="en-US" sz="1076"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Production</a:t>
              </a:r>
            </a:p>
            <a:p>
              <a:pPr marL="228523" marR="0" lvl="0" indent="-228523" algn="l" defTabSz="878390" rtl="0" eaLnBrk="1" fontAlgn="auto" latinLnBrk="0" hangingPunct="1">
                <a:lnSpc>
                  <a:spcPct val="100000"/>
                </a:lnSpc>
                <a:spcBef>
                  <a:spcPts val="0"/>
                </a:spcBef>
                <a:spcAft>
                  <a:spcPts val="0"/>
                </a:spcAft>
                <a:buClrTx/>
                <a:buSzTx/>
                <a:buFontTx/>
                <a:buNone/>
                <a:tabLst/>
                <a:defRPr/>
              </a:pPr>
              <a:r>
                <a:rPr kumimoji="0" lang="en-US" sz="1076"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environments</a:t>
              </a:r>
            </a:p>
          </p:txBody>
        </p:sp>
        <p:sp>
          <p:nvSpPr>
            <p:cNvPr id="12" name="TextBox 11">
              <a:extLst>
                <a:ext uri="{FF2B5EF4-FFF2-40B4-BE49-F238E27FC236}">
                  <a16:creationId xmlns:a16="http://schemas.microsoft.com/office/drawing/2014/main" id="{98AA956C-87DD-4DB2-8646-84F590D8FB7A}"/>
                </a:ext>
              </a:extLst>
            </p:cNvPr>
            <p:cNvSpPr txBox="1"/>
            <p:nvPr/>
          </p:nvSpPr>
          <p:spPr>
            <a:xfrm>
              <a:off x="7632963" y="1680614"/>
              <a:ext cx="1411380" cy="427319"/>
            </a:xfrm>
            <a:prstGeom prst="rect">
              <a:avLst/>
            </a:prstGeom>
          </p:spPr>
          <p:txBody>
            <a:bodyPr vert="horz" wrap="square" lIns="89568" tIns="89568" rIns="89568" bIns="89568" rtlCol="0" anchor="t">
              <a:noAutofit/>
            </a:bodyPr>
            <a:lstStyle/>
            <a:p>
              <a:pPr marL="228523" marR="0" lvl="0" indent="-228523"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Segoe UI" pitchFamily="34" charset="0"/>
                  <a:cs typeface="Segoe UI" panose="020B0502040204020203" pitchFamily="34" charset="0"/>
                </a:rPr>
                <a:t>Run, Manage</a:t>
              </a:r>
            </a:p>
          </p:txBody>
        </p:sp>
        <p:sp>
          <p:nvSpPr>
            <p:cNvPr id="13" name="Rectangle 12">
              <a:extLst>
                <a:ext uri="{FF2B5EF4-FFF2-40B4-BE49-F238E27FC236}">
                  <a16:creationId xmlns:a16="http://schemas.microsoft.com/office/drawing/2014/main" id="{28472567-0B96-469E-B38A-4E099D284262}"/>
                </a:ext>
              </a:extLst>
            </p:cNvPr>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27ABEA8B-F2AA-4830-B174-A2B99AAE1589}"/>
                </a:ext>
              </a:extLst>
            </p:cNvPr>
            <p:cNvPicPr>
              <a:picLocks noChangeAspect="1"/>
            </p:cNvPicPr>
            <p:nvPr/>
          </p:nvPicPr>
          <p:blipFill>
            <a:blip r:embed="rId4"/>
            <a:stretch>
              <a:fillRect/>
            </a:stretch>
          </p:blipFill>
          <p:spPr>
            <a:xfrm>
              <a:off x="7769766" y="2080979"/>
              <a:ext cx="392605" cy="338551"/>
            </a:xfrm>
            <a:prstGeom prst="rect">
              <a:avLst/>
            </a:prstGeom>
          </p:spPr>
        </p:pic>
        <p:pic>
          <p:nvPicPr>
            <p:cNvPr id="15" name="Picture 14">
              <a:extLst>
                <a:ext uri="{FF2B5EF4-FFF2-40B4-BE49-F238E27FC236}">
                  <a16:creationId xmlns:a16="http://schemas.microsoft.com/office/drawing/2014/main" id="{494DF089-4070-4667-A933-27DD1EECC6DA}"/>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6" name="Straight Connector 15">
              <a:extLst>
                <a:ext uri="{FF2B5EF4-FFF2-40B4-BE49-F238E27FC236}">
                  <a16:creationId xmlns:a16="http://schemas.microsoft.com/office/drawing/2014/main" id="{B328D653-C567-45D9-96D0-A37E01FB699F}"/>
                </a:ext>
              </a:extLst>
            </p:cNvPr>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 name="Straight Connector 16">
              <a:extLst>
                <a:ext uri="{FF2B5EF4-FFF2-40B4-BE49-F238E27FC236}">
                  <a16:creationId xmlns:a16="http://schemas.microsoft.com/office/drawing/2014/main" id="{6F1BC528-844D-456C-932C-F9D4F7A322BE}"/>
                </a:ext>
              </a:extLst>
            </p:cNvPr>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8" name="Rectangle: Rounded Corners 17">
              <a:extLst>
                <a:ext uri="{FF2B5EF4-FFF2-40B4-BE49-F238E27FC236}">
                  <a16:creationId xmlns:a16="http://schemas.microsoft.com/office/drawing/2014/main" id="{9763C266-A1E7-4FB7-9C83-C95A2E39949D}"/>
                </a:ext>
              </a:extLst>
            </p:cNvPr>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1A871C70-19BE-408C-A45F-F85DACF31A6C}"/>
              </a:ext>
            </a:extLst>
          </p:cNvPr>
          <p:cNvGrpSpPr/>
          <p:nvPr/>
        </p:nvGrpSpPr>
        <p:grpSpPr>
          <a:xfrm>
            <a:off x="9465772" y="80464"/>
            <a:ext cx="2512442" cy="608928"/>
            <a:chOff x="2260698" y="1058892"/>
            <a:chExt cx="2563550" cy="621314"/>
          </a:xfrm>
        </p:grpSpPr>
        <p:sp>
          <p:nvSpPr>
            <p:cNvPr id="20" name="Rectangle 19">
              <a:extLst>
                <a:ext uri="{FF2B5EF4-FFF2-40B4-BE49-F238E27FC236}">
                  <a16:creationId xmlns:a16="http://schemas.microsoft.com/office/drawing/2014/main" id="{DCB4F841-8467-4691-9CEE-83826975DB35}"/>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Container Service</a:t>
              </a:r>
            </a:p>
          </p:txBody>
        </p:sp>
        <p:pic>
          <p:nvPicPr>
            <p:cNvPr id="21" name="Picture 20">
              <a:extLst>
                <a:ext uri="{FF2B5EF4-FFF2-40B4-BE49-F238E27FC236}">
                  <a16:creationId xmlns:a16="http://schemas.microsoft.com/office/drawing/2014/main" id="{6754105B-674C-4AE3-B17A-30138256FAC6}"/>
                </a:ext>
              </a:extLst>
            </p:cNvPr>
            <p:cNvPicPr>
              <a:picLocks noChangeAspect="1"/>
            </p:cNvPicPr>
            <p:nvPr/>
          </p:nvPicPr>
          <p:blipFill>
            <a:blip r:embed="rId6"/>
            <a:stretch>
              <a:fillRect/>
            </a:stretch>
          </p:blipFill>
          <p:spPr>
            <a:xfrm>
              <a:off x="2308837" y="1104529"/>
              <a:ext cx="650738" cy="495720"/>
            </a:xfrm>
            <a:prstGeom prst="rect">
              <a:avLst/>
            </a:prstGeom>
          </p:spPr>
        </p:pic>
      </p:grpSp>
      <p:grpSp>
        <p:nvGrpSpPr>
          <p:cNvPr id="25" name="Group 24">
            <a:extLst>
              <a:ext uri="{FF2B5EF4-FFF2-40B4-BE49-F238E27FC236}">
                <a16:creationId xmlns:a16="http://schemas.microsoft.com/office/drawing/2014/main" id="{DB5B792F-8865-4032-B352-4357A00FF5F3}"/>
              </a:ext>
            </a:extLst>
          </p:cNvPr>
          <p:cNvGrpSpPr/>
          <p:nvPr/>
        </p:nvGrpSpPr>
        <p:grpSpPr>
          <a:xfrm>
            <a:off x="9465772" y="1321500"/>
            <a:ext cx="2512442" cy="608928"/>
            <a:chOff x="2260698" y="2350204"/>
            <a:chExt cx="2563550" cy="621314"/>
          </a:xfrm>
        </p:grpSpPr>
        <p:sp>
          <p:nvSpPr>
            <p:cNvPr id="26" name="Rectangle 25">
              <a:extLst>
                <a:ext uri="{FF2B5EF4-FFF2-40B4-BE49-F238E27FC236}">
                  <a16:creationId xmlns:a16="http://schemas.microsoft.com/office/drawing/2014/main" id="{6B2853AF-4672-473F-8768-69DE5A630BB1}"/>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App Services</a:t>
              </a:r>
            </a:p>
          </p:txBody>
        </p:sp>
        <p:pic>
          <p:nvPicPr>
            <p:cNvPr id="27" name="Picture 26">
              <a:extLst>
                <a:ext uri="{FF2B5EF4-FFF2-40B4-BE49-F238E27FC236}">
                  <a16:creationId xmlns:a16="http://schemas.microsoft.com/office/drawing/2014/main" id="{9B09F788-B848-4388-8617-0FFCE33AB3FA}"/>
                </a:ext>
              </a:extLst>
            </p:cNvPr>
            <p:cNvPicPr>
              <a:picLocks noChangeAspect="1"/>
            </p:cNvPicPr>
            <p:nvPr/>
          </p:nvPicPr>
          <p:blipFill>
            <a:blip r:embed="rId7"/>
            <a:stretch>
              <a:fillRect/>
            </a:stretch>
          </p:blipFill>
          <p:spPr>
            <a:xfrm>
              <a:off x="2386538" y="2409936"/>
              <a:ext cx="495337" cy="495720"/>
            </a:xfrm>
            <a:prstGeom prst="rect">
              <a:avLst/>
            </a:prstGeom>
          </p:spPr>
        </p:pic>
      </p:grpSp>
      <p:grpSp>
        <p:nvGrpSpPr>
          <p:cNvPr id="30" name="Group 29">
            <a:extLst>
              <a:ext uri="{FF2B5EF4-FFF2-40B4-BE49-F238E27FC236}">
                <a16:creationId xmlns:a16="http://schemas.microsoft.com/office/drawing/2014/main" id="{2767F5F0-E714-45E7-9326-4CEF4818DEAF}"/>
              </a:ext>
            </a:extLst>
          </p:cNvPr>
          <p:cNvGrpSpPr/>
          <p:nvPr/>
        </p:nvGrpSpPr>
        <p:grpSpPr>
          <a:xfrm>
            <a:off x="9465772" y="696816"/>
            <a:ext cx="2512442" cy="608928"/>
            <a:chOff x="12042417" y="1907893"/>
            <a:chExt cx="2512442" cy="608928"/>
          </a:xfrm>
        </p:grpSpPr>
        <p:sp>
          <p:nvSpPr>
            <p:cNvPr id="31" name="Rectangle 30">
              <a:extLst>
                <a:ext uri="{FF2B5EF4-FFF2-40B4-BE49-F238E27FC236}">
                  <a16:creationId xmlns:a16="http://schemas.microsoft.com/office/drawing/2014/main" id="{EB42AAE0-46E6-4C7E-BED9-BE2F33431B78}"/>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mn-ea"/>
                  <a:cs typeface="+mn-cs"/>
                </a:rPr>
                <a:t>Container Instances</a:t>
              </a:r>
            </a:p>
          </p:txBody>
        </p:sp>
        <p:pic>
          <p:nvPicPr>
            <p:cNvPr id="32" name="Picture 2" descr="Image result for azure container instances logo">
              <a:extLst>
                <a:ext uri="{FF2B5EF4-FFF2-40B4-BE49-F238E27FC236}">
                  <a16:creationId xmlns:a16="http://schemas.microsoft.com/office/drawing/2014/main" id="{1764D15E-80C6-4838-BE91-5D9BAAE4C1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48EC4A70-DBCE-41D6-B034-AD65C030327E}"/>
              </a:ext>
            </a:extLst>
          </p:cNvPr>
          <p:cNvGrpSpPr/>
          <p:nvPr/>
        </p:nvGrpSpPr>
        <p:grpSpPr>
          <a:xfrm>
            <a:off x="430615" y="4940472"/>
            <a:ext cx="1078645" cy="876576"/>
            <a:chOff x="430615" y="4940472"/>
            <a:chExt cx="1078645" cy="876576"/>
          </a:xfrm>
        </p:grpSpPr>
        <p:sp>
          <p:nvSpPr>
            <p:cNvPr id="44" name="Rounded Rectangle 12">
              <a:extLst>
                <a:ext uri="{FF2B5EF4-FFF2-40B4-BE49-F238E27FC236}">
                  <a16:creationId xmlns:a16="http://schemas.microsoft.com/office/drawing/2014/main" id="{5A765FE2-51AB-401F-851C-C9D4F307DFF8}"/>
                </a:ext>
              </a:extLst>
            </p:cNvPr>
            <p:cNvSpPr/>
            <p:nvPr/>
          </p:nvSpPr>
          <p:spPr>
            <a:xfrm>
              <a:off x="430615" y="4940472"/>
              <a:ext cx="1078645" cy="876576"/>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36" name="Picture 2" descr="Image result for azure security center logo">
              <a:extLst>
                <a:ext uri="{FF2B5EF4-FFF2-40B4-BE49-F238E27FC236}">
                  <a16:creationId xmlns:a16="http://schemas.microsoft.com/office/drawing/2014/main" id="{05841A07-63FB-4C2C-98C3-1BF19F0BF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355" y="5047593"/>
              <a:ext cx="467165" cy="617399"/>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Content Placeholder 2">
            <a:extLst>
              <a:ext uri="{FF2B5EF4-FFF2-40B4-BE49-F238E27FC236}">
                <a16:creationId xmlns:a16="http://schemas.microsoft.com/office/drawing/2014/main" id="{B3CDD3F7-06C9-4AB9-AB35-2B01EDB118A4}"/>
              </a:ext>
            </a:extLst>
          </p:cNvPr>
          <p:cNvSpPr txBox="1">
            <a:spLocks/>
          </p:cNvSpPr>
          <p:nvPr/>
        </p:nvSpPr>
        <p:spPr>
          <a:xfrm>
            <a:off x="0" y="843058"/>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cxnSp>
        <p:nvCxnSpPr>
          <p:cNvPr id="49" name="Straight Arrow Connector 48">
            <a:extLst>
              <a:ext uri="{FF2B5EF4-FFF2-40B4-BE49-F238E27FC236}">
                <a16:creationId xmlns:a16="http://schemas.microsoft.com/office/drawing/2014/main" id="{DCA0FB11-1B7B-46C6-AC1D-CF3EF76D980C}"/>
              </a:ext>
            </a:extLst>
          </p:cNvPr>
          <p:cNvCxnSpPr>
            <a:cxnSpLocks/>
            <a:stCxn id="48" idx="3"/>
            <a:endCxn id="39" idx="1"/>
          </p:cNvCxnSpPr>
          <p:nvPr/>
        </p:nvCxnSpPr>
        <p:spPr>
          <a:xfrm flipV="1">
            <a:off x="2884188" y="991458"/>
            <a:ext cx="680000" cy="1"/>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64" name="Group 63">
            <a:extLst>
              <a:ext uri="{FF2B5EF4-FFF2-40B4-BE49-F238E27FC236}">
                <a16:creationId xmlns:a16="http://schemas.microsoft.com/office/drawing/2014/main" id="{5E2EC293-8668-4FF3-8408-199BA530883F}"/>
              </a:ext>
            </a:extLst>
          </p:cNvPr>
          <p:cNvGrpSpPr/>
          <p:nvPr/>
        </p:nvGrpSpPr>
        <p:grpSpPr>
          <a:xfrm>
            <a:off x="5397652" y="266940"/>
            <a:ext cx="1454120" cy="1449039"/>
            <a:chOff x="5630233" y="1707263"/>
            <a:chExt cx="1454120" cy="1449039"/>
          </a:xfrm>
        </p:grpSpPr>
        <p:sp>
          <p:nvSpPr>
            <p:cNvPr id="54" name="Rounded Rectangle 12">
              <a:extLst>
                <a:ext uri="{FF2B5EF4-FFF2-40B4-BE49-F238E27FC236}">
                  <a16:creationId xmlns:a16="http://schemas.microsoft.com/office/drawing/2014/main" id="{F90C4E6E-E721-4AB4-9FC8-23F9BDBEC906}"/>
                </a:ext>
              </a:extLst>
            </p:cNvPr>
            <p:cNvSpPr/>
            <p:nvPr/>
          </p:nvSpPr>
          <p:spPr>
            <a:xfrm>
              <a:off x="5630233" y="1707263"/>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ctr"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E3D21954-7CDC-4D47-ACC2-4F0D4CDFE22F}"/>
                </a:ext>
              </a:extLst>
            </p:cNvPr>
            <p:cNvSpPr txBox="1"/>
            <p:nvPr/>
          </p:nvSpPr>
          <p:spPr>
            <a:xfrm>
              <a:off x="5673648" y="2208130"/>
              <a:ext cx="1344754" cy="304204"/>
            </a:xfrm>
            <a:prstGeom prst="rect">
              <a:avLst/>
            </a:prstGeom>
          </p:spPr>
          <p:txBody>
            <a:bodyPr vert="horz" wrap="square" lIns="89568" tIns="89568" rIns="89568" bIns="89568" rtlCol="0" anchor="ctr">
              <a:noAutofit/>
            </a:bodyPr>
            <a:lstStyle/>
            <a:p>
              <a:pPr marL="0" marR="0" lvl="0" indent="0" algn="ctr" defTabSz="878390"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 Management </a:t>
              </a:r>
            </a:p>
          </p:txBody>
        </p:sp>
      </p:grpSp>
      <p:cxnSp>
        <p:nvCxnSpPr>
          <p:cNvPr id="65" name="Straight Arrow Connector 64">
            <a:extLst>
              <a:ext uri="{FF2B5EF4-FFF2-40B4-BE49-F238E27FC236}">
                <a16:creationId xmlns:a16="http://schemas.microsoft.com/office/drawing/2014/main" id="{1CAB8F2C-BC32-4BAB-82A7-15383C1A494F}"/>
              </a:ext>
            </a:extLst>
          </p:cNvPr>
          <p:cNvCxnSpPr>
            <a:cxnSpLocks/>
            <a:stCxn id="54" idx="3"/>
            <a:endCxn id="10" idx="1"/>
          </p:cNvCxnSpPr>
          <p:nvPr/>
        </p:nvCxnSpPr>
        <p:spPr>
          <a:xfrm flipV="1">
            <a:off x="6851772" y="991458"/>
            <a:ext cx="528092" cy="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5" name="Straight Arrow Connector 74">
            <a:extLst>
              <a:ext uri="{FF2B5EF4-FFF2-40B4-BE49-F238E27FC236}">
                <a16:creationId xmlns:a16="http://schemas.microsoft.com/office/drawing/2014/main" id="{B6522A69-C369-41A4-903A-D9550DC981FC}"/>
              </a:ext>
            </a:extLst>
          </p:cNvPr>
          <p:cNvCxnSpPr>
            <a:cxnSpLocks/>
            <a:endCxn id="44" idx="0"/>
          </p:cNvCxnSpPr>
          <p:nvPr/>
        </p:nvCxnSpPr>
        <p:spPr>
          <a:xfrm>
            <a:off x="969938" y="3916136"/>
            <a:ext cx="0" cy="1024336"/>
          </a:xfrm>
          <a:prstGeom prst="straightConnector1">
            <a:avLst/>
          </a:prstGeom>
          <a:noFill/>
          <a:ln w="76200" cap="flat" cmpd="sng" algn="ctr">
            <a:solidFill>
              <a:srgbClr val="89CBFF"/>
            </a:solidFill>
            <a:prstDash val="solid"/>
            <a:miter lim="800000"/>
            <a:headEnd type="none"/>
            <a:tailEnd type="triangle" w="med" len="lg"/>
          </a:ln>
          <a:effectLst/>
        </p:spPr>
      </p:cxnSp>
      <p:sp>
        <p:nvSpPr>
          <p:cNvPr id="78" name="Oval 77">
            <a:extLst>
              <a:ext uri="{FF2B5EF4-FFF2-40B4-BE49-F238E27FC236}">
                <a16:creationId xmlns:a16="http://schemas.microsoft.com/office/drawing/2014/main" id="{7866691F-01C1-4866-B582-7BF9174D987D}"/>
              </a:ext>
            </a:extLst>
          </p:cNvPr>
          <p:cNvSpPr/>
          <p:nvPr/>
        </p:nvSpPr>
        <p:spPr>
          <a:xfrm>
            <a:off x="2872607" y="698623"/>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81" name="Oval 80">
            <a:extLst>
              <a:ext uri="{FF2B5EF4-FFF2-40B4-BE49-F238E27FC236}">
                <a16:creationId xmlns:a16="http://schemas.microsoft.com/office/drawing/2014/main" id="{F7A46433-0AC6-427A-891B-E34EA10FA93F}"/>
              </a:ext>
            </a:extLst>
          </p:cNvPr>
          <p:cNvSpPr/>
          <p:nvPr/>
        </p:nvSpPr>
        <p:spPr>
          <a:xfrm>
            <a:off x="1312598" y="493598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pic>
        <p:nvPicPr>
          <p:cNvPr id="82" name="Picture 2" descr="Image result for azure security center logo">
            <a:extLst>
              <a:ext uri="{FF2B5EF4-FFF2-40B4-BE49-F238E27FC236}">
                <a16:creationId xmlns:a16="http://schemas.microsoft.com/office/drawing/2014/main" id="{B2C73B82-7053-4AA3-B77E-C093D3BF3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445474"/>
            <a:ext cx="164699" cy="217664"/>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BE77F099-E8EB-49A8-A52A-AB19977ABF89}"/>
              </a:ext>
            </a:extLst>
          </p:cNvPr>
          <p:cNvSpPr/>
          <p:nvPr/>
        </p:nvSpPr>
        <p:spPr>
          <a:xfrm>
            <a:off x="1312598" y="537651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86" name="Oval 85">
            <a:extLst>
              <a:ext uri="{FF2B5EF4-FFF2-40B4-BE49-F238E27FC236}">
                <a16:creationId xmlns:a16="http://schemas.microsoft.com/office/drawing/2014/main" id="{6CE6AA5B-3F15-4837-962B-713E96225D4B}"/>
              </a:ext>
            </a:extLst>
          </p:cNvPr>
          <p:cNvSpPr/>
          <p:nvPr/>
        </p:nvSpPr>
        <p:spPr>
          <a:xfrm>
            <a:off x="4866259" y="171597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87" name="Oval 86">
            <a:extLst>
              <a:ext uri="{FF2B5EF4-FFF2-40B4-BE49-F238E27FC236}">
                <a16:creationId xmlns:a16="http://schemas.microsoft.com/office/drawing/2014/main" id="{FEC9C9A0-9198-40BC-8040-BBA0E8E5BA36}"/>
              </a:ext>
            </a:extLst>
          </p:cNvPr>
          <p:cNvSpPr/>
          <p:nvPr/>
        </p:nvSpPr>
        <p:spPr>
          <a:xfrm>
            <a:off x="6223419" y="1722419"/>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6</a:t>
            </a:r>
          </a:p>
        </p:txBody>
      </p:sp>
      <p:cxnSp>
        <p:nvCxnSpPr>
          <p:cNvPr id="1028" name="Connector: Elbow 1027">
            <a:extLst>
              <a:ext uri="{FF2B5EF4-FFF2-40B4-BE49-F238E27FC236}">
                <a16:creationId xmlns:a16="http://schemas.microsoft.com/office/drawing/2014/main" id="{2A33E4BF-6E9F-45CA-B215-4C0CC0E0C2C4}"/>
              </a:ext>
            </a:extLst>
          </p:cNvPr>
          <p:cNvCxnSpPr>
            <a:cxnSpLocks/>
            <a:stCxn id="60" idx="3"/>
            <a:endCxn id="43" idx="2"/>
          </p:cNvCxnSpPr>
          <p:nvPr/>
        </p:nvCxnSpPr>
        <p:spPr>
          <a:xfrm flipH="1" flipV="1">
            <a:off x="4125013" y="1658006"/>
            <a:ext cx="2582777" cy="3838937"/>
          </a:xfrm>
          <a:prstGeom prst="bentConnector4">
            <a:avLst>
              <a:gd name="adj1" fmla="val -8851"/>
              <a:gd name="adj2" fmla="val 16715"/>
            </a:avLst>
          </a:prstGeom>
          <a:noFill/>
          <a:ln w="76200" cap="flat" cmpd="sng" algn="ctr">
            <a:solidFill>
              <a:srgbClr val="89CBFF"/>
            </a:solidFill>
            <a:prstDash val="solid"/>
            <a:miter lim="800000"/>
            <a:headEnd type="none"/>
            <a:tailEnd type="triangle" w="med" len="lg"/>
          </a:ln>
          <a:effectLst/>
        </p:spPr>
      </p:cxnSp>
      <p:pic>
        <p:nvPicPr>
          <p:cNvPr id="83" name="Picture 2" descr="Image result for azure security center logo">
            <a:extLst>
              <a:ext uri="{FF2B5EF4-FFF2-40B4-BE49-F238E27FC236}">
                <a16:creationId xmlns:a16="http://schemas.microsoft.com/office/drawing/2014/main" id="{7048A926-4A69-4568-98A7-672810BFB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1058589"/>
            <a:ext cx="164699" cy="21766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Image result for azure security center logo">
            <a:extLst>
              <a:ext uri="{FF2B5EF4-FFF2-40B4-BE49-F238E27FC236}">
                <a16:creationId xmlns:a16="http://schemas.microsoft.com/office/drawing/2014/main" id="{CA6A7311-487F-4857-9865-9E4B7A5F74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574" y="1676784"/>
            <a:ext cx="164699" cy="217664"/>
          </a:xfrm>
          <a:prstGeom prst="rect">
            <a:avLst/>
          </a:prstGeom>
          <a:noFill/>
          <a:extLst>
            <a:ext uri="{909E8E84-426E-40DD-AFC4-6F175D3DCCD1}">
              <a14:hiddenFill xmlns:a14="http://schemas.microsoft.com/office/drawing/2010/main">
                <a:solidFill>
                  <a:srgbClr val="FFFFFF"/>
                </a:solidFill>
              </a14:hiddenFill>
            </a:ext>
          </a:extLst>
        </p:spPr>
      </p:pic>
      <p:sp>
        <p:nvSpPr>
          <p:cNvPr id="59" name="Content Placeholder 2">
            <a:extLst>
              <a:ext uri="{FF2B5EF4-FFF2-40B4-BE49-F238E27FC236}">
                <a16:creationId xmlns:a16="http://schemas.microsoft.com/office/drawing/2014/main" id="{55946229-E2EC-41B0-A709-F9E8AF3F87CC}"/>
              </a:ext>
            </a:extLst>
          </p:cNvPr>
          <p:cNvSpPr txBox="1">
            <a:spLocks/>
          </p:cNvSpPr>
          <p:nvPr/>
        </p:nvSpPr>
        <p:spPr>
          <a:xfrm>
            <a:off x="1553150" y="4937667"/>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th@sha256:91ef6</a:t>
            </a:r>
          </a:p>
        </p:txBody>
      </p:sp>
      <p:sp>
        <p:nvSpPr>
          <p:cNvPr id="60" name="Content Placeholder 2">
            <a:extLst>
              <a:ext uri="{FF2B5EF4-FFF2-40B4-BE49-F238E27FC236}">
                <a16:creationId xmlns:a16="http://schemas.microsoft.com/office/drawing/2014/main" id="{FA50CA92-2124-47BE-966C-C450DC45B831}"/>
              </a:ext>
            </a:extLst>
          </p:cNvPr>
          <p:cNvSpPr txBox="1">
            <a:spLocks/>
          </p:cNvSpPr>
          <p:nvPr/>
        </p:nvSpPr>
        <p:spPr>
          <a:xfrm>
            <a:off x="1559329" y="5348542"/>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th@sha256:91ef6</a:t>
            </a:r>
          </a:p>
        </p:txBody>
      </p:sp>
      <p:sp>
        <p:nvSpPr>
          <p:cNvPr id="66" name="Content Placeholder 2">
            <a:extLst>
              <a:ext uri="{FF2B5EF4-FFF2-40B4-BE49-F238E27FC236}">
                <a16:creationId xmlns:a16="http://schemas.microsoft.com/office/drawing/2014/main" id="{1ECD8EAB-81D3-4F43-A935-E4FF68F0D7C2}"/>
              </a:ext>
            </a:extLst>
          </p:cNvPr>
          <p:cNvSpPr txBox="1">
            <a:spLocks/>
          </p:cNvSpPr>
          <p:nvPr/>
        </p:nvSpPr>
        <p:spPr>
          <a:xfrm>
            <a:off x="1553151" y="5905449"/>
            <a:ext cx="6275871"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--quarantine-block –-image th@sha256:91ef6</a:t>
            </a:r>
          </a:p>
        </p:txBody>
      </p:sp>
      <p:sp>
        <p:nvSpPr>
          <p:cNvPr id="24" name="TextBox 23">
            <a:extLst>
              <a:ext uri="{FF2B5EF4-FFF2-40B4-BE49-F238E27FC236}">
                <a16:creationId xmlns:a16="http://schemas.microsoft.com/office/drawing/2014/main" id="{57374F81-6C15-4FF6-BFA6-FC9BC46DC1A9}"/>
              </a:ext>
            </a:extLst>
          </p:cNvPr>
          <p:cNvSpPr txBox="1"/>
          <p:nvPr/>
        </p:nvSpPr>
        <p:spPr>
          <a:xfrm>
            <a:off x="4189611" y="5561784"/>
            <a:ext cx="386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rPr>
              <a:t>or</a:t>
            </a:r>
          </a:p>
        </p:txBody>
      </p:sp>
      <p:grpSp>
        <p:nvGrpSpPr>
          <p:cNvPr id="95" name="Group 94">
            <a:extLst>
              <a:ext uri="{FF2B5EF4-FFF2-40B4-BE49-F238E27FC236}">
                <a16:creationId xmlns:a16="http://schemas.microsoft.com/office/drawing/2014/main" id="{DEA6CD65-E83D-4A91-A512-ED657E6B7813}"/>
              </a:ext>
            </a:extLst>
          </p:cNvPr>
          <p:cNvGrpSpPr/>
          <p:nvPr/>
        </p:nvGrpSpPr>
        <p:grpSpPr>
          <a:xfrm>
            <a:off x="706568" y="2200271"/>
            <a:ext cx="3357252" cy="2242964"/>
            <a:chOff x="706568" y="2200271"/>
            <a:chExt cx="3357252" cy="2242964"/>
          </a:xfrm>
        </p:grpSpPr>
        <p:grpSp>
          <p:nvGrpSpPr>
            <p:cNvPr id="79" name="Group 78">
              <a:extLst>
                <a:ext uri="{FF2B5EF4-FFF2-40B4-BE49-F238E27FC236}">
                  <a16:creationId xmlns:a16="http://schemas.microsoft.com/office/drawing/2014/main" id="{879A59DD-8BF6-4366-82E7-E006C8828F19}"/>
                </a:ext>
              </a:extLst>
            </p:cNvPr>
            <p:cNvGrpSpPr/>
            <p:nvPr/>
          </p:nvGrpSpPr>
          <p:grpSpPr>
            <a:xfrm>
              <a:off x="706568" y="2200271"/>
              <a:ext cx="3357252" cy="2242964"/>
              <a:chOff x="706568" y="2200271"/>
              <a:chExt cx="3357252" cy="2242964"/>
            </a:xfrm>
          </p:grpSpPr>
          <p:sp>
            <p:nvSpPr>
              <p:cNvPr id="4" name="Rectangle 3">
                <a:extLst>
                  <a:ext uri="{FF2B5EF4-FFF2-40B4-BE49-F238E27FC236}">
                    <a16:creationId xmlns:a16="http://schemas.microsoft.com/office/drawing/2014/main" id="{BF4D0048-A6C8-4DFB-859C-BA512C60F88B}"/>
                  </a:ext>
                </a:extLst>
              </p:cNvPr>
              <p:cNvSpPr/>
              <p:nvPr/>
            </p:nvSpPr>
            <p:spPr>
              <a:xfrm>
                <a:off x="706568"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"0d799b14-404b-4859-b2f6-50c5ee2a2c3a",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"timestamp": "2018-02-28T00:42:54.4509516Z",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"action": "push</a:t>
                </a:r>
                <a:r>
                  <a:rPr kumimoji="0" lang="en-US" sz="900" b="0" i="0" u="none" strike="noStrike" kern="1200" cap="none" spc="0" normalizeH="0" baseline="0" noProof="0">
                    <a:ln>
                      <a:noFill/>
                    </a:ln>
                    <a:solidFill>
                      <a:prstClr val="black"/>
                    </a:solidFill>
                    <a:effectLst/>
                    <a:highlight>
                      <a:srgbClr val="FFFF00"/>
                    </a:highlight>
                    <a:uLnTx/>
                    <a:uFillTx/>
                    <a:latin typeface="Consolas" panose="020B0609020204030204" pitchFamily="49" charset="0"/>
                    <a:ea typeface="+mn-ea"/>
                    <a:cs typeface="+mn-cs"/>
                  </a:rPr>
                  <a:t>-quarantined</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"target":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"size":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"digest": "sha256:91ef6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"length":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"repository": “</a:t>
                </a:r>
                <a:r>
                  <a:rPr kumimoji="0" lang="en-US" sz="900" b="0"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th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"tag":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"request":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"978fc988-1e06-49ee-bf71-4f6e331d1591",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"host": “acrdemos.azurecr.io",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"method": "PUT"}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p:txBody>
          </p:sp>
          <p:pic>
            <p:nvPicPr>
              <p:cNvPr id="37" name="Picture 14" descr="Related image">
                <a:extLst>
                  <a:ext uri="{FF2B5EF4-FFF2-40B4-BE49-F238E27FC236}">
                    <a16:creationId xmlns:a16="http://schemas.microsoft.com/office/drawing/2014/main" id="{37A38920-CCD7-4D82-9481-39A0E768901F}"/>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2" y="2849062"/>
                <a:ext cx="550201" cy="550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56" name="Lightning Bolt 55">
              <a:extLst>
                <a:ext uri="{FF2B5EF4-FFF2-40B4-BE49-F238E27FC236}">
                  <a16:creationId xmlns:a16="http://schemas.microsoft.com/office/drawing/2014/main" id="{91555C95-37AE-4556-91AD-FA4F3A72CC61}"/>
                </a:ext>
              </a:extLst>
            </p:cNvPr>
            <p:cNvSpPr/>
            <p:nvPr/>
          </p:nvSpPr>
          <p:spPr>
            <a:xfrm>
              <a:off x="1213363" y="2219721"/>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CD242215-63AF-471E-A5A0-2A6D753514B7}"/>
              </a:ext>
            </a:extLst>
          </p:cNvPr>
          <p:cNvSpPr/>
          <p:nvPr/>
        </p:nvSpPr>
        <p:spPr>
          <a:xfrm>
            <a:off x="3965196" y="1501352"/>
            <a:ext cx="319634" cy="156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4497085D-78DC-4D86-AA4B-929CBB8F91AB}"/>
              </a:ext>
            </a:extLst>
          </p:cNvPr>
          <p:cNvGrpSpPr/>
          <p:nvPr/>
        </p:nvGrpSpPr>
        <p:grpSpPr>
          <a:xfrm>
            <a:off x="3564188" y="266938"/>
            <a:ext cx="1349196" cy="1449040"/>
            <a:chOff x="4555817" y="3339012"/>
            <a:chExt cx="1349579" cy="1449450"/>
          </a:xfrm>
        </p:grpSpPr>
        <p:sp>
          <p:nvSpPr>
            <p:cNvPr id="39" name="Rounded Rectangle 12">
              <a:extLst>
                <a:ext uri="{FF2B5EF4-FFF2-40B4-BE49-F238E27FC236}">
                  <a16:creationId xmlns:a16="http://schemas.microsoft.com/office/drawing/2014/main" id="{8BA2C937-4C16-42BD-83DA-9D992222470F}"/>
                </a:ext>
              </a:extLst>
            </p:cNvPr>
            <p:cNvSpPr/>
            <p:nvPr/>
          </p:nvSpPr>
          <p:spPr>
            <a:xfrm>
              <a:off x="4555817" y="3339012"/>
              <a:ext cx="1349579"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marL="0" marR="0" lvl="0" indent="0" algn="r" defTabSz="878390" rtl="0" eaLnBrk="1" fontAlgn="auto" latinLnBrk="0" hangingPunct="1">
                <a:lnSpc>
                  <a:spcPct val="100000"/>
                </a:lnSpc>
                <a:spcBef>
                  <a:spcPts val="0"/>
                </a:spcBef>
                <a:spcAft>
                  <a:spcPts val="0"/>
                </a:spcAft>
                <a:buClrTx/>
                <a:buSzTx/>
                <a:buFontTx/>
                <a:buNone/>
                <a:tabLst/>
                <a:defRPr/>
              </a:pPr>
              <a:endParaRPr kumimoji="0" lang="en-US" sz="107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C9619F2-CAD7-4681-B7B4-77120BD3C689}"/>
                </a:ext>
              </a:extLst>
            </p:cNvPr>
            <p:cNvSpPr/>
            <p:nvPr/>
          </p:nvSpPr>
          <p:spPr>
            <a:xfrm>
              <a:off x="4708935" y="4175695"/>
              <a:ext cx="1066970" cy="398391"/>
            </a:xfrm>
            <a:prstGeom prst="rect">
              <a:avLst/>
            </a:prstGeom>
          </p:spPr>
          <p:txBody>
            <a:bodyPr wrap="squar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Azure Container Registry</a:t>
              </a:r>
            </a:p>
          </p:txBody>
        </p:sp>
        <p:pic>
          <p:nvPicPr>
            <p:cNvPr id="41" name="Picture 40">
              <a:extLst>
                <a:ext uri="{FF2B5EF4-FFF2-40B4-BE49-F238E27FC236}">
                  <a16:creationId xmlns:a16="http://schemas.microsoft.com/office/drawing/2014/main" id="{B3EB0331-E30B-4DB3-B398-1257803FEBDA}"/>
                </a:ext>
              </a:extLst>
            </p:cNvPr>
            <p:cNvPicPr>
              <a:picLocks noChangeAspect="1"/>
            </p:cNvPicPr>
            <p:nvPr/>
          </p:nvPicPr>
          <p:blipFill>
            <a:blip r:embed="rId11"/>
            <a:stretch>
              <a:fillRect/>
            </a:stretch>
          </p:blipFill>
          <p:spPr>
            <a:xfrm>
              <a:off x="4941259" y="3746555"/>
              <a:ext cx="554779" cy="554779"/>
            </a:xfrm>
            <a:prstGeom prst="rect">
              <a:avLst/>
            </a:prstGeom>
          </p:spPr>
        </p:pic>
        <p:sp>
          <p:nvSpPr>
            <p:cNvPr id="42" name="Lightning Bolt 41">
              <a:extLst>
                <a:ext uri="{FF2B5EF4-FFF2-40B4-BE49-F238E27FC236}">
                  <a16:creationId xmlns:a16="http://schemas.microsoft.com/office/drawing/2014/main" id="{0C2E2C2A-8909-4F45-9CB2-DF90FFDBAD29}"/>
                </a:ext>
              </a:extLst>
            </p:cNvPr>
            <p:cNvSpPr/>
            <p:nvPr/>
          </p:nvSpPr>
          <p:spPr>
            <a:xfrm>
              <a:off x="5481892" y="3811142"/>
              <a:ext cx="48312" cy="73475"/>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0" name="Oval 79">
            <a:extLst>
              <a:ext uri="{FF2B5EF4-FFF2-40B4-BE49-F238E27FC236}">
                <a16:creationId xmlns:a16="http://schemas.microsoft.com/office/drawing/2014/main" id="{C66560DE-BCC5-46D5-95CD-FA48875DBA5E}"/>
              </a:ext>
            </a:extLst>
          </p:cNvPr>
          <p:cNvSpPr/>
          <p:nvPr/>
        </p:nvSpPr>
        <p:spPr>
          <a:xfrm>
            <a:off x="877162" y="20840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nvGrpSpPr>
          <p:cNvPr id="1024" name="Group 1023">
            <a:extLst>
              <a:ext uri="{FF2B5EF4-FFF2-40B4-BE49-F238E27FC236}">
                <a16:creationId xmlns:a16="http://schemas.microsoft.com/office/drawing/2014/main" id="{CFA9E29C-43C6-4634-A47A-F0741AF672B6}"/>
              </a:ext>
            </a:extLst>
          </p:cNvPr>
          <p:cNvGrpSpPr/>
          <p:nvPr/>
        </p:nvGrpSpPr>
        <p:grpSpPr>
          <a:xfrm>
            <a:off x="4338759" y="2200271"/>
            <a:ext cx="3357252" cy="2242964"/>
            <a:chOff x="4338759" y="2200271"/>
            <a:chExt cx="3357252" cy="2242964"/>
          </a:xfrm>
        </p:grpSpPr>
        <p:sp>
          <p:nvSpPr>
            <p:cNvPr id="89" name="Rectangle 88">
              <a:extLst>
                <a:ext uri="{FF2B5EF4-FFF2-40B4-BE49-F238E27FC236}">
                  <a16:creationId xmlns:a16="http://schemas.microsoft.com/office/drawing/2014/main" id="{4DF013DB-9AEB-4A9C-9339-C6AE4374A163}"/>
                </a:ext>
              </a:extLst>
            </p:cNvPr>
            <p:cNvSpPr/>
            <p:nvPr/>
          </p:nvSpPr>
          <p:spPr>
            <a:xfrm>
              <a:off x="4338759"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"0d799b14-404b-4859-b2f6-50c5ee2a2c3a",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"timestamp": "2018-02-28T00:42:56.4509516Z",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"action": "</a:t>
              </a:r>
              <a:r>
                <a:rPr kumimoji="0" lang="en-US" sz="900" b="0" i="0" u="none" strike="noStrike" kern="1200" cap="none" spc="0" normalizeH="0" baseline="0" noProof="0">
                  <a:ln>
                    <a:noFill/>
                  </a:ln>
                  <a:solidFill>
                    <a:prstClr val="black"/>
                  </a:solidFill>
                  <a:effectLst/>
                  <a:highlight>
                    <a:srgbClr val="FFFF00"/>
                  </a:highlight>
                  <a:uLnTx/>
                  <a:uFillTx/>
                  <a:latin typeface="Consolas" panose="020B0609020204030204" pitchFamily="49" charset="0"/>
                  <a:ea typeface="+mn-ea"/>
                  <a:cs typeface="+mn-cs"/>
                </a:rPr>
                <a:t>push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"target":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"size":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"digest": "sha256:91ef6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"length": 1791,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"repository": “</a:t>
              </a:r>
              <a:r>
                <a:rPr kumimoji="0" lang="en-US" sz="900" b="0"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th</a:t>
              </a: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"tag":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"request":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"id": "978fc988-1e06-49ee-bf71-4f6e331d1591",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"host": “acrdemos.azurecr.io",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    "method": "PUT"}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p>
          </p:txBody>
        </p:sp>
        <p:sp>
          <p:nvSpPr>
            <p:cNvPr id="90" name="Lightning Bolt 89">
              <a:extLst>
                <a:ext uri="{FF2B5EF4-FFF2-40B4-BE49-F238E27FC236}">
                  <a16:creationId xmlns:a16="http://schemas.microsoft.com/office/drawing/2014/main" id="{4986C191-B6A8-4051-80F7-22E71E2F96B2}"/>
                </a:ext>
              </a:extLst>
            </p:cNvPr>
            <p:cNvSpPr/>
            <p:nvPr/>
          </p:nvSpPr>
          <p:spPr>
            <a:xfrm>
              <a:off x="4718554" y="2219447"/>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1" name="Straight Arrow Connector 90">
            <a:extLst>
              <a:ext uri="{FF2B5EF4-FFF2-40B4-BE49-F238E27FC236}">
                <a16:creationId xmlns:a16="http://schemas.microsoft.com/office/drawing/2014/main" id="{10E4A0C1-2585-4817-A7CE-D72BE71F288B}"/>
              </a:ext>
            </a:extLst>
          </p:cNvPr>
          <p:cNvCxnSpPr>
            <a:cxnSpLocks/>
            <a:stCxn id="92" idx="2"/>
            <a:endCxn id="90" idx="0"/>
          </p:cNvCxnSpPr>
          <p:nvPr/>
        </p:nvCxnSpPr>
        <p:spPr>
          <a:xfrm>
            <a:off x="4606046" y="1688467"/>
            <a:ext cx="155074" cy="530980"/>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93" name="Straight Arrow Connector 92">
            <a:extLst>
              <a:ext uri="{FF2B5EF4-FFF2-40B4-BE49-F238E27FC236}">
                <a16:creationId xmlns:a16="http://schemas.microsoft.com/office/drawing/2014/main" id="{0AC1896E-348A-477A-A479-91352C664C08}"/>
              </a:ext>
            </a:extLst>
          </p:cNvPr>
          <p:cNvCxnSpPr>
            <a:cxnSpLocks/>
            <a:stCxn id="89" idx="0"/>
            <a:endCxn id="54" idx="2"/>
          </p:cNvCxnSpPr>
          <p:nvPr/>
        </p:nvCxnSpPr>
        <p:spPr>
          <a:xfrm flipV="1">
            <a:off x="6017385" y="1715979"/>
            <a:ext cx="107327" cy="48429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2" name="Straight Arrow Connector 71">
            <a:extLst>
              <a:ext uri="{FF2B5EF4-FFF2-40B4-BE49-F238E27FC236}">
                <a16:creationId xmlns:a16="http://schemas.microsoft.com/office/drawing/2014/main" id="{5DAFB20E-D978-408B-A2CD-788566B6F4E3}"/>
              </a:ext>
            </a:extLst>
          </p:cNvPr>
          <p:cNvCxnSpPr>
            <a:cxnSpLocks/>
            <a:stCxn id="88" idx="2"/>
            <a:endCxn id="56" idx="6"/>
          </p:cNvCxnSpPr>
          <p:nvPr/>
        </p:nvCxnSpPr>
        <p:spPr>
          <a:xfrm flipH="1">
            <a:off x="1277976" y="1672561"/>
            <a:ext cx="2548685" cy="593619"/>
          </a:xfrm>
          <a:prstGeom prst="straightConnector1">
            <a:avLst/>
          </a:prstGeom>
          <a:noFill/>
          <a:ln w="76200" cap="flat" cmpd="sng" algn="ctr">
            <a:solidFill>
              <a:srgbClr val="89CBFF"/>
            </a:solidFill>
            <a:prstDash val="solid"/>
            <a:miter lim="800000"/>
            <a:headEnd type="none"/>
            <a:tailEnd type="triangle" w="med" len="lg"/>
          </a:ln>
          <a:effectLst/>
        </p:spPr>
      </p:cxnSp>
    </p:spTree>
    <p:custDataLst>
      <p:tags r:id="rId1"/>
    </p:custDataLst>
    <p:extLst>
      <p:ext uri="{BB962C8B-B14F-4D97-AF65-F5344CB8AC3E}">
        <p14:creationId xmlns:p14="http://schemas.microsoft.com/office/powerpoint/2010/main" val="2380463623"/>
      </p:ext>
    </p:extLst>
  </p:cSld>
  <p:clrMapOvr>
    <a:masterClrMapping/>
  </p:clrMapOvr>
  <mc:AlternateContent xmlns:mc="http://schemas.openxmlformats.org/markup-compatibility/2006" xmlns:p14="http://schemas.microsoft.com/office/powerpoint/2010/main">
    <mc:Choice Requires="p14">
      <p:transition spd="med" p14:dur="700" advTm="26780">
        <p:fade/>
      </p:transition>
    </mc:Choice>
    <mc:Fallback xmlns="">
      <p:transition spd="med" advTm="267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right)">
                                      <p:cBhvr>
                                        <p:cTn id="24" dur="500"/>
                                        <p:tgtEl>
                                          <p:spTgt spid="7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wipe(down)">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500"/>
                                        <p:tgtEl>
                                          <p:spTgt spid="9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024"/>
                                        </p:tgtEl>
                                        <p:attrNameLst>
                                          <p:attrName>style.visibility</p:attrName>
                                        </p:attrNameLst>
                                      </p:cBhvr>
                                      <p:to>
                                        <p:strVal val="visible"/>
                                      </p:to>
                                    </p:set>
                                    <p:animEffect transition="in" filter="fade">
                                      <p:cBhvr>
                                        <p:cTn id="59" dur="500"/>
                                        <p:tgtEl>
                                          <p:spTgt spid="1024"/>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right)">
                                      <p:cBhvr>
                                        <p:cTn id="63" dur="500"/>
                                        <p:tgtEl>
                                          <p:spTgt spid="93"/>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animBg="1"/>
      <p:bldP spid="81" grpId="0" animBg="1"/>
      <p:bldP spid="85" grpId="0" animBg="1"/>
      <p:bldP spid="86" grpId="0" animBg="1"/>
      <p:bldP spid="87" grpId="0" animBg="1"/>
      <p:bldP spid="59" grpId="0" animBg="1"/>
      <p:bldP spid="60" grpId="0" animBg="1"/>
      <p:bldP spid="66" grpId="0" animBg="1"/>
      <p:bldP spid="24" grpId="0"/>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766C-6933-46B0-9688-47BFA2446EDB}"/>
              </a:ext>
            </a:extLst>
          </p:cNvPr>
          <p:cNvSpPr>
            <a:spLocks noGrp="1"/>
          </p:cNvSpPr>
          <p:nvPr>
            <p:ph type="title"/>
          </p:nvPr>
        </p:nvSpPr>
        <p:spPr/>
        <p:txBody>
          <a:bodyPr/>
          <a:lstStyle/>
          <a:p>
            <a:r>
              <a:rPr lang="en-US" dirty="0"/>
              <a:t>Container Security</a:t>
            </a:r>
          </a:p>
        </p:txBody>
      </p:sp>
      <p:sp>
        <p:nvSpPr>
          <p:cNvPr id="3" name="Text Placeholder 2">
            <a:extLst>
              <a:ext uri="{FF2B5EF4-FFF2-40B4-BE49-F238E27FC236}">
                <a16:creationId xmlns:a16="http://schemas.microsoft.com/office/drawing/2014/main" id="{49758A3C-F031-4DAD-8D54-DE68F76398C5}"/>
              </a:ext>
            </a:extLst>
          </p:cNvPr>
          <p:cNvSpPr>
            <a:spLocks noGrp="1"/>
          </p:cNvSpPr>
          <p:nvPr>
            <p:ph sz="quarter" idx="10"/>
          </p:nvPr>
        </p:nvSpPr>
        <p:spPr>
          <a:xfrm>
            <a:off x="269239" y="1638349"/>
            <a:ext cx="11475425" cy="3500767"/>
          </a:xfrm>
        </p:spPr>
        <p:txBody>
          <a:bodyPr/>
          <a:lstStyle/>
          <a:p>
            <a:r>
              <a:rPr lang="en-US" sz="3922" dirty="0"/>
              <a:t>Encrypted At Rest</a:t>
            </a:r>
          </a:p>
          <a:p>
            <a:r>
              <a:rPr lang="en-US" sz="3922" dirty="0"/>
              <a:t>RBAC Authenticated</a:t>
            </a:r>
          </a:p>
          <a:p>
            <a:r>
              <a:rPr lang="en-US" sz="3922" dirty="0"/>
              <a:t>Quarantined – </a:t>
            </a:r>
            <a:r>
              <a:rPr lang="en-US" sz="3138" dirty="0"/>
              <a:t>providing secure by default registries</a:t>
            </a:r>
            <a:endParaRPr lang="en-US" sz="3922" dirty="0"/>
          </a:p>
          <a:p>
            <a:r>
              <a:rPr lang="en-US" sz="3922" dirty="0"/>
              <a:t>Scanned by leading industry partners</a:t>
            </a:r>
          </a:p>
          <a:p>
            <a:r>
              <a:rPr lang="en-US" sz="3922" dirty="0"/>
              <a:t>Image Signing w/Content Trust</a:t>
            </a:r>
            <a:endParaRPr lang="en-US" dirty="0"/>
          </a:p>
        </p:txBody>
      </p:sp>
    </p:spTree>
    <p:extLst>
      <p:ext uri="{BB962C8B-B14F-4D97-AF65-F5344CB8AC3E}">
        <p14:creationId xmlns:p14="http://schemas.microsoft.com/office/powerpoint/2010/main" val="3534395373"/>
      </p:ext>
    </p:extLst>
  </p:cSld>
  <p:clrMapOvr>
    <a:masterClrMapping/>
  </p:clrMapOvr>
  <p:transition advTm="5348">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E110-8A34-424D-8C94-3B846CFFB2DE}"/>
              </a:ext>
            </a:extLst>
          </p:cNvPr>
          <p:cNvSpPr>
            <a:spLocks noGrp="1"/>
          </p:cNvSpPr>
          <p:nvPr>
            <p:ph type="title"/>
          </p:nvPr>
        </p:nvSpPr>
        <p:spPr/>
        <p:txBody>
          <a:bodyPr/>
          <a:lstStyle/>
          <a:p>
            <a:r>
              <a:rPr lang="en-US"/>
              <a:t>Quarantine – Image Access</a:t>
            </a:r>
          </a:p>
        </p:txBody>
      </p:sp>
      <p:sp>
        <p:nvSpPr>
          <p:cNvPr id="3" name="Rectangle 2">
            <a:extLst>
              <a:ext uri="{FF2B5EF4-FFF2-40B4-BE49-F238E27FC236}">
                <a16:creationId xmlns:a16="http://schemas.microsoft.com/office/drawing/2014/main" id="{FE93E4B9-232C-4CDF-85B0-9BBF0F423905}"/>
              </a:ext>
            </a:extLst>
          </p:cNvPr>
          <p:cNvSpPr/>
          <p:nvPr/>
        </p:nvSpPr>
        <p:spPr bwMode="auto">
          <a:xfrm>
            <a:off x="770607" y="4608575"/>
            <a:ext cx="3929410" cy="967581"/>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Rectangle 3">
            <a:extLst>
              <a:ext uri="{FF2B5EF4-FFF2-40B4-BE49-F238E27FC236}">
                <a16:creationId xmlns:a16="http://schemas.microsoft.com/office/drawing/2014/main" id="{3AC552B1-962E-4055-A4F7-43147B9B59DF}"/>
              </a:ext>
            </a:extLst>
          </p:cNvPr>
          <p:cNvSpPr/>
          <p:nvPr/>
        </p:nvSpPr>
        <p:spPr bwMode="auto">
          <a:xfrm>
            <a:off x="788676" y="4672876"/>
            <a:ext cx="1171538" cy="25025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Tag</a:t>
            </a:r>
          </a:p>
        </p:txBody>
      </p:sp>
      <p:sp>
        <p:nvSpPr>
          <p:cNvPr id="6" name="Rectangle 5">
            <a:extLst>
              <a:ext uri="{FF2B5EF4-FFF2-40B4-BE49-F238E27FC236}">
                <a16:creationId xmlns:a16="http://schemas.microsoft.com/office/drawing/2014/main" id="{A3A7655E-8AAA-4C2F-A30B-F8784921E9D9}"/>
              </a:ext>
            </a:extLst>
          </p:cNvPr>
          <p:cNvSpPr/>
          <p:nvPr/>
        </p:nvSpPr>
        <p:spPr bwMode="auto">
          <a:xfrm>
            <a:off x="793346" y="4975242"/>
            <a:ext cx="1171538"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Digest</a:t>
            </a:r>
          </a:p>
        </p:txBody>
      </p:sp>
      <p:sp>
        <p:nvSpPr>
          <p:cNvPr id="7" name="Rectangle 6">
            <a:extLst>
              <a:ext uri="{FF2B5EF4-FFF2-40B4-BE49-F238E27FC236}">
                <a16:creationId xmlns:a16="http://schemas.microsoft.com/office/drawing/2014/main" id="{C4AAC266-1995-4E05-8B13-E5FA7DC60168}"/>
              </a:ext>
            </a:extLst>
          </p:cNvPr>
          <p:cNvSpPr/>
          <p:nvPr/>
        </p:nvSpPr>
        <p:spPr bwMode="auto">
          <a:xfrm>
            <a:off x="2086069"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91efj6</a:t>
            </a:r>
          </a:p>
        </p:txBody>
      </p:sp>
      <p:sp>
        <p:nvSpPr>
          <p:cNvPr id="8" name="Rectangle 7">
            <a:extLst>
              <a:ext uri="{FF2B5EF4-FFF2-40B4-BE49-F238E27FC236}">
                <a16:creationId xmlns:a16="http://schemas.microsoft.com/office/drawing/2014/main" id="{C9618F88-3DAF-4424-93E2-3B4F3B198B7A}"/>
              </a:ext>
            </a:extLst>
          </p:cNvPr>
          <p:cNvSpPr/>
          <p:nvPr/>
        </p:nvSpPr>
        <p:spPr bwMode="auto">
          <a:xfrm>
            <a:off x="2739321"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u82lq</a:t>
            </a:r>
          </a:p>
        </p:txBody>
      </p:sp>
      <p:sp>
        <p:nvSpPr>
          <p:cNvPr id="9" name="Rectangle 8">
            <a:extLst>
              <a:ext uri="{FF2B5EF4-FFF2-40B4-BE49-F238E27FC236}">
                <a16:creationId xmlns:a16="http://schemas.microsoft.com/office/drawing/2014/main" id="{55CEEB04-F3D2-4F56-AADF-F45E708D0EE0}"/>
              </a:ext>
            </a:extLst>
          </p:cNvPr>
          <p:cNvSpPr/>
          <p:nvPr/>
        </p:nvSpPr>
        <p:spPr bwMode="auto">
          <a:xfrm>
            <a:off x="3392573"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e8s1f</a:t>
            </a:r>
          </a:p>
        </p:txBody>
      </p:sp>
      <p:sp>
        <p:nvSpPr>
          <p:cNvPr id="12" name="Rectangle 11">
            <a:extLst>
              <a:ext uri="{FF2B5EF4-FFF2-40B4-BE49-F238E27FC236}">
                <a16:creationId xmlns:a16="http://schemas.microsoft.com/office/drawing/2014/main" id="{7AEE5C4D-FBB3-482A-8E22-A213AF33BC7A}"/>
              </a:ext>
            </a:extLst>
          </p:cNvPr>
          <p:cNvSpPr/>
          <p:nvPr/>
        </p:nvSpPr>
        <p:spPr bwMode="auto">
          <a:xfrm>
            <a:off x="2734651" y="527760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:1.1</a:t>
            </a:r>
          </a:p>
        </p:txBody>
      </p:sp>
      <p:sp>
        <p:nvSpPr>
          <p:cNvPr id="17" name="Rectangle 16">
            <a:extLst>
              <a:ext uri="{FF2B5EF4-FFF2-40B4-BE49-F238E27FC236}">
                <a16:creationId xmlns:a16="http://schemas.microsoft.com/office/drawing/2014/main" id="{02AE277B-2920-4B3E-9730-8C52201548BB}"/>
              </a:ext>
            </a:extLst>
          </p:cNvPr>
          <p:cNvSpPr/>
          <p:nvPr/>
        </p:nvSpPr>
        <p:spPr bwMode="auto">
          <a:xfrm>
            <a:off x="797948" y="5277606"/>
            <a:ext cx="1171538"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91440" bIns="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rPr>
              <a:t>Quarantine Tag</a:t>
            </a:r>
          </a:p>
        </p:txBody>
      </p:sp>
      <p:pic>
        <p:nvPicPr>
          <p:cNvPr id="18" name="Picture 14" descr="Related image">
            <a:extLst>
              <a:ext uri="{FF2B5EF4-FFF2-40B4-BE49-F238E27FC236}">
                <a16:creationId xmlns:a16="http://schemas.microsoft.com/office/drawing/2014/main" id="{1BA49AD5-6ECF-4844-8074-5BED607676B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8542" y="497524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E71507-0A61-4087-8439-C728E0EBC7ED}"/>
              </a:ext>
            </a:extLst>
          </p:cNvPr>
          <p:cNvSpPr/>
          <p:nvPr/>
        </p:nvSpPr>
        <p:spPr bwMode="auto">
          <a:xfrm>
            <a:off x="2080433" y="5277606"/>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sp>
        <p:nvSpPr>
          <p:cNvPr id="19" name="Content Placeholder 2">
            <a:extLst>
              <a:ext uri="{FF2B5EF4-FFF2-40B4-BE49-F238E27FC236}">
                <a16:creationId xmlns:a16="http://schemas.microsoft.com/office/drawing/2014/main" id="{20806DDF-2DDB-447F-B732-3725744F7877}"/>
              </a:ext>
            </a:extLst>
          </p:cNvPr>
          <p:cNvSpPr txBox="1">
            <a:spLocks/>
          </p:cNvSpPr>
          <p:nvPr/>
        </p:nvSpPr>
        <p:spPr>
          <a:xfrm>
            <a:off x="717266" y="1870705"/>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pic>
        <p:nvPicPr>
          <p:cNvPr id="20" name="Picture 14" descr="Related image">
            <a:extLst>
              <a:ext uri="{FF2B5EF4-FFF2-40B4-BE49-F238E27FC236}">
                <a16:creationId xmlns:a16="http://schemas.microsoft.com/office/drawing/2014/main" id="{8A25F893-B1C7-466E-B1A4-CB75F25E664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4521" y="4975241"/>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DD815BC-E1AB-4C4A-B956-96797D239480}"/>
              </a:ext>
            </a:extLst>
          </p:cNvPr>
          <p:cNvSpPr/>
          <p:nvPr/>
        </p:nvSpPr>
        <p:spPr bwMode="auto">
          <a:xfrm>
            <a:off x="3388868" y="5275699"/>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22" name="Picture 14" descr="Related image">
            <a:extLst>
              <a:ext uri="{FF2B5EF4-FFF2-40B4-BE49-F238E27FC236}">
                <a16:creationId xmlns:a16="http://schemas.microsoft.com/office/drawing/2014/main" id="{9D16384B-73BA-4BF6-B301-0EE135E403D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6738" y="4978934"/>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FB29B99F-77EB-4A84-A170-84DF5AE4E7FE}"/>
              </a:ext>
            </a:extLst>
          </p:cNvPr>
          <p:cNvSpPr txBox="1">
            <a:spLocks/>
          </p:cNvSpPr>
          <p:nvPr/>
        </p:nvSpPr>
        <p:spPr>
          <a:xfrm>
            <a:off x="717266" y="2225181"/>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th@sha256:91ef6</a:t>
            </a:r>
          </a:p>
        </p:txBody>
      </p:sp>
      <p:sp>
        <p:nvSpPr>
          <p:cNvPr id="24" name="Content Placeholder 2">
            <a:extLst>
              <a:ext uri="{FF2B5EF4-FFF2-40B4-BE49-F238E27FC236}">
                <a16:creationId xmlns:a16="http://schemas.microsoft.com/office/drawing/2014/main" id="{CD23456C-EDB3-4DF4-8609-99A263340219}"/>
              </a:ext>
            </a:extLst>
          </p:cNvPr>
          <p:cNvSpPr txBox="1">
            <a:spLocks/>
          </p:cNvSpPr>
          <p:nvPr/>
        </p:nvSpPr>
        <p:spPr>
          <a:xfrm>
            <a:off x="717266" y="2579657"/>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th@sha256:91ef6</a:t>
            </a:r>
          </a:p>
        </p:txBody>
      </p:sp>
      <p:sp>
        <p:nvSpPr>
          <p:cNvPr id="25" name="Content Placeholder 2">
            <a:extLst>
              <a:ext uri="{FF2B5EF4-FFF2-40B4-BE49-F238E27FC236}">
                <a16:creationId xmlns:a16="http://schemas.microsoft.com/office/drawing/2014/main" id="{471417A0-DE5E-40D0-B841-4CE38ABFA823}"/>
              </a:ext>
            </a:extLst>
          </p:cNvPr>
          <p:cNvSpPr txBox="1">
            <a:spLocks/>
          </p:cNvSpPr>
          <p:nvPr/>
        </p:nvSpPr>
        <p:spPr>
          <a:xfrm>
            <a:off x="6703162" y="1867207"/>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sp>
        <p:nvSpPr>
          <p:cNvPr id="26" name="Content Placeholder 2">
            <a:extLst>
              <a:ext uri="{FF2B5EF4-FFF2-40B4-BE49-F238E27FC236}">
                <a16:creationId xmlns:a16="http://schemas.microsoft.com/office/drawing/2014/main" id="{81D00C8B-E91E-4862-A067-1935611704ED}"/>
              </a:ext>
            </a:extLst>
          </p:cNvPr>
          <p:cNvSpPr txBox="1">
            <a:spLocks/>
          </p:cNvSpPr>
          <p:nvPr/>
        </p:nvSpPr>
        <p:spPr>
          <a:xfrm>
            <a:off x="6703162" y="2221683"/>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th@sha256:e8s1f</a:t>
            </a:r>
          </a:p>
        </p:txBody>
      </p:sp>
      <p:sp>
        <p:nvSpPr>
          <p:cNvPr id="27" name="Content Placeholder 2">
            <a:extLst>
              <a:ext uri="{FF2B5EF4-FFF2-40B4-BE49-F238E27FC236}">
                <a16:creationId xmlns:a16="http://schemas.microsoft.com/office/drawing/2014/main" id="{B2611313-6592-43D4-AB23-95227BC4695E}"/>
              </a:ext>
            </a:extLst>
          </p:cNvPr>
          <p:cNvSpPr txBox="1">
            <a:spLocks/>
          </p:cNvSpPr>
          <p:nvPr/>
        </p:nvSpPr>
        <p:spPr>
          <a:xfrm>
            <a:off x="6703162" y="2576159"/>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th@sha256:e8s1f</a:t>
            </a:r>
          </a:p>
        </p:txBody>
      </p:sp>
      <p:sp>
        <p:nvSpPr>
          <p:cNvPr id="28" name="Content Placeholder 2">
            <a:extLst>
              <a:ext uri="{FF2B5EF4-FFF2-40B4-BE49-F238E27FC236}">
                <a16:creationId xmlns:a16="http://schemas.microsoft.com/office/drawing/2014/main" id="{11BC8544-DFE7-4EE6-A667-8448C1126194}"/>
              </a:ext>
            </a:extLst>
          </p:cNvPr>
          <p:cNvSpPr txBox="1">
            <a:spLocks/>
          </p:cNvSpPr>
          <p:nvPr/>
        </p:nvSpPr>
        <p:spPr>
          <a:xfrm>
            <a:off x="717266" y="2934133"/>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acrdemos.azurecr.io/th:1.1</a:t>
            </a:r>
          </a:p>
        </p:txBody>
      </p:sp>
      <p:sp>
        <p:nvSpPr>
          <p:cNvPr id="29" name="Content Placeholder 2">
            <a:extLst>
              <a:ext uri="{FF2B5EF4-FFF2-40B4-BE49-F238E27FC236}">
                <a16:creationId xmlns:a16="http://schemas.microsoft.com/office/drawing/2014/main" id="{7519FAD7-93F9-40A0-AB0F-534238E18572}"/>
              </a:ext>
            </a:extLst>
          </p:cNvPr>
          <p:cNvSpPr txBox="1">
            <a:spLocks/>
          </p:cNvSpPr>
          <p:nvPr/>
        </p:nvSpPr>
        <p:spPr>
          <a:xfrm>
            <a:off x="717266" y="3288609"/>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th@sha256:u82lq</a:t>
            </a:r>
          </a:p>
        </p:txBody>
      </p:sp>
      <p:sp>
        <p:nvSpPr>
          <p:cNvPr id="30" name="Content Placeholder 2">
            <a:extLst>
              <a:ext uri="{FF2B5EF4-FFF2-40B4-BE49-F238E27FC236}">
                <a16:creationId xmlns:a16="http://schemas.microsoft.com/office/drawing/2014/main" id="{CA240EED-7523-421F-8C52-DEACE9F8A0E6}"/>
              </a:ext>
            </a:extLst>
          </p:cNvPr>
          <p:cNvSpPr txBox="1">
            <a:spLocks/>
          </p:cNvSpPr>
          <p:nvPr/>
        </p:nvSpPr>
        <p:spPr>
          <a:xfrm>
            <a:off x="717266" y="3643085"/>
            <a:ext cx="5148461" cy="296802"/>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10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--quarantine-remove –-image th@sha256:u82lq</a:t>
            </a:r>
          </a:p>
        </p:txBody>
      </p:sp>
      <p:sp>
        <p:nvSpPr>
          <p:cNvPr id="31" name="Rectangle 30">
            <a:extLst>
              <a:ext uri="{FF2B5EF4-FFF2-40B4-BE49-F238E27FC236}">
                <a16:creationId xmlns:a16="http://schemas.microsoft.com/office/drawing/2014/main" id="{11ABF9EF-362C-481B-AFBB-6AA4A97EAF0F}"/>
              </a:ext>
            </a:extLst>
          </p:cNvPr>
          <p:cNvSpPr/>
          <p:nvPr/>
        </p:nvSpPr>
        <p:spPr bwMode="auto">
          <a:xfrm>
            <a:off x="4045826" y="4975242"/>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3r2s7</a:t>
            </a:r>
          </a:p>
        </p:txBody>
      </p:sp>
      <p:sp>
        <p:nvSpPr>
          <p:cNvPr id="32" name="Rectangle 31">
            <a:extLst>
              <a:ext uri="{FF2B5EF4-FFF2-40B4-BE49-F238E27FC236}">
                <a16:creationId xmlns:a16="http://schemas.microsoft.com/office/drawing/2014/main" id="{52CECBF0-7512-4333-A4E6-BCCC9A8ABDCB}"/>
              </a:ext>
            </a:extLst>
          </p:cNvPr>
          <p:cNvSpPr/>
          <p:nvPr/>
        </p:nvSpPr>
        <p:spPr bwMode="auto">
          <a:xfrm>
            <a:off x="4042121" y="5275699"/>
            <a:ext cx="597618"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ysClr val="windowText" lastClr="000000"/>
                </a:solidFill>
                <a:effectLst/>
                <a:uLnTx/>
                <a:uFillTx/>
                <a:latin typeface="Calibri" panose="020F0502020204030204"/>
                <a:ea typeface="Segoe UI" pitchFamily="34" charset="0"/>
                <a:cs typeface="Segoe UI" pitchFamily="34" charset="0"/>
              </a:rPr>
              <a:t>:1.0</a:t>
            </a:r>
          </a:p>
        </p:txBody>
      </p:sp>
      <p:pic>
        <p:nvPicPr>
          <p:cNvPr id="33" name="Picture 14" descr="Related image">
            <a:extLst>
              <a:ext uri="{FF2B5EF4-FFF2-40B4-BE49-F238E27FC236}">
                <a16:creationId xmlns:a16="http://schemas.microsoft.com/office/drawing/2014/main" id="{8F002D01-E6ED-4030-A077-BC1E0201A0D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39991" y="4978934"/>
            <a:ext cx="107747" cy="107747"/>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1065E257-A56C-4505-A360-2E89CE59885F}"/>
              </a:ext>
            </a:extLst>
          </p:cNvPr>
          <p:cNvSpPr txBox="1">
            <a:spLocks/>
          </p:cNvSpPr>
          <p:nvPr/>
        </p:nvSpPr>
        <p:spPr>
          <a:xfrm>
            <a:off x="6711161" y="2959257"/>
            <a:ext cx="2884188" cy="296802"/>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push acrdemos.azurecr.io/th:1.0</a:t>
            </a:r>
          </a:p>
        </p:txBody>
      </p:sp>
      <p:sp>
        <p:nvSpPr>
          <p:cNvPr id="35" name="Content Placeholder 2">
            <a:extLst>
              <a:ext uri="{FF2B5EF4-FFF2-40B4-BE49-F238E27FC236}">
                <a16:creationId xmlns:a16="http://schemas.microsoft.com/office/drawing/2014/main" id="{15E08CA5-E263-4893-BDAE-B21FDCB4C25C}"/>
              </a:ext>
            </a:extLst>
          </p:cNvPr>
          <p:cNvSpPr txBox="1">
            <a:spLocks/>
          </p:cNvSpPr>
          <p:nvPr/>
        </p:nvSpPr>
        <p:spPr>
          <a:xfrm>
            <a:off x="6711161" y="3313733"/>
            <a:ext cx="2470269"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docker pull th@sha256:3r2s7</a:t>
            </a:r>
          </a:p>
        </p:txBody>
      </p:sp>
      <p:sp>
        <p:nvSpPr>
          <p:cNvPr id="36" name="Content Placeholder 2">
            <a:extLst>
              <a:ext uri="{FF2B5EF4-FFF2-40B4-BE49-F238E27FC236}">
                <a16:creationId xmlns:a16="http://schemas.microsoft.com/office/drawing/2014/main" id="{00024768-4C0F-44C0-87BB-2A2F3CFB7E71}"/>
              </a:ext>
            </a:extLst>
          </p:cNvPr>
          <p:cNvSpPr txBox="1">
            <a:spLocks/>
          </p:cNvSpPr>
          <p:nvPr/>
        </p:nvSpPr>
        <p:spPr>
          <a:xfrm>
            <a:off x="6711161" y="3668209"/>
            <a:ext cx="5148461" cy="296802"/>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az acr policy set –n </a:t>
            </a:r>
            <a:r>
              <a:rPr kumimoji="0" lang="en-US" sz="900" b="1" i="0" u="none" strike="noStrike" kern="1200" cap="none" spc="0" normalizeH="0" baseline="0" noProof="0" err="1">
                <a:ln>
                  <a:noFill/>
                </a:ln>
                <a:solidFill>
                  <a:prstClr val="white"/>
                </a:solidFill>
                <a:effectLst/>
                <a:uLnTx/>
                <a:uFillTx/>
                <a:latin typeface="Consolas" panose="020B0609020204030204" pitchFamily="49" charset="0"/>
                <a:ea typeface="+mn-ea"/>
                <a:cs typeface="+mn-cs"/>
              </a:rPr>
              <a:t>acrdemos</a:t>
            </a:r>
            <a:r>
              <a:rPr kumimoji="0" lang="en-US" sz="900" b="1" i="0" u="none" strike="noStrike" kern="1200" cap="none" spc="0" normalizeH="0" baseline="0" noProof="0">
                <a:ln>
                  <a:noFill/>
                </a:ln>
                <a:solidFill>
                  <a:prstClr val="white"/>
                </a:solidFill>
                <a:effectLst/>
                <a:uLnTx/>
                <a:uFillTx/>
                <a:latin typeface="Consolas" panose="020B0609020204030204" pitchFamily="49" charset="0"/>
                <a:ea typeface="+mn-ea"/>
                <a:cs typeface="+mn-cs"/>
              </a:rPr>
              <a:t> --quarantine-fail –-image th@sha256:3r2s7</a:t>
            </a:r>
          </a:p>
        </p:txBody>
      </p:sp>
    </p:spTree>
    <p:custDataLst>
      <p:tags r:id="rId1"/>
    </p:custDataLst>
    <p:extLst>
      <p:ext uri="{BB962C8B-B14F-4D97-AF65-F5344CB8AC3E}">
        <p14:creationId xmlns:p14="http://schemas.microsoft.com/office/powerpoint/2010/main" val="2906134771"/>
      </p:ext>
    </p:extLst>
  </p:cSld>
  <p:clrMapOvr>
    <a:masterClrMapping/>
  </p:clrMapOvr>
  <mc:AlternateContent xmlns:mc="http://schemas.openxmlformats.org/markup-compatibility/2006" xmlns:p14="http://schemas.microsoft.com/office/powerpoint/2010/main">
    <mc:Choice Requires="p14">
      <p:transition spd="med" p14:dur="700" advTm="29072">
        <p:fade/>
      </p:transition>
    </mc:Choice>
    <mc:Fallback xmlns="">
      <p:transition spd="med" advTm="290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000"/>
                            </p:stCondLst>
                            <p:childTnLst>
                              <p:par>
                                <p:cTn id="28" presetID="42" presetClass="path" presetSubtype="0" accel="50000" decel="50000" fill="hold" grpId="0" nodeType="afterEffect">
                                  <p:stCondLst>
                                    <p:cond delay="0"/>
                                  </p:stCondLst>
                                  <p:childTnLst>
                                    <p:animMotion origin="layout" path="M -2.29167E-6 -1.48148E-6 L 0.00065 -0.08819 " pathEditMode="relative" rAng="0" ptsTypes="AA">
                                      <p:cBhvr>
                                        <p:cTn id="29" dur="2000" fill="hold"/>
                                        <p:tgtEl>
                                          <p:spTgt spid="5"/>
                                        </p:tgtEl>
                                        <p:attrNameLst>
                                          <p:attrName>ppt_x</p:attrName>
                                          <p:attrName>ppt_y</p:attrName>
                                        </p:attrNameLst>
                                      </p:cBhvr>
                                      <p:rCtr x="26" y="-4421"/>
                                    </p:animMotion>
                                  </p:childTnLst>
                                </p:cTn>
                              </p:par>
                              <p:par>
                                <p:cTn id="30" presetID="10" presetClass="exit" presetSubtype="0" fill="hold"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42" presetClass="path" presetSubtype="0" accel="50000" decel="50000" fill="hold" grpId="1" nodeType="withEffect">
                                  <p:stCondLst>
                                    <p:cond delay="0"/>
                                  </p:stCondLst>
                                  <p:childTnLst>
                                    <p:animMotion origin="layout" path="M 1.875E-6 -1.48148E-6 L 0.00026 -0.08773 " pathEditMode="relative" rAng="0" ptsTypes="AA">
                                      <p:cBhvr>
                                        <p:cTn id="58" dur="2000" fill="hold"/>
                                        <p:tgtEl>
                                          <p:spTgt spid="12"/>
                                        </p:tgtEl>
                                        <p:attrNameLst>
                                          <p:attrName>ppt_x</p:attrName>
                                          <p:attrName>ppt_y</p:attrName>
                                        </p:attrNameLst>
                                      </p:cBhvr>
                                      <p:rCtr x="13" y="-4398"/>
                                    </p:animMotion>
                                  </p:childTnLst>
                                </p:cTn>
                              </p:par>
                              <p:par>
                                <p:cTn id="59" presetID="10" presetClass="exit" presetSubtype="0" fill="hold"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par>
                          <p:cTn id="86" fill="hold">
                            <p:stCondLst>
                              <p:cond delay="1000"/>
                            </p:stCondLst>
                            <p:childTnLst>
                              <p:par>
                                <p:cTn id="87" presetID="42" presetClass="path" presetSubtype="0" accel="50000" decel="50000" fill="hold" grpId="0" nodeType="afterEffect">
                                  <p:stCondLst>
                                    <p:cond delay="0"/>
                                  </p:stCondLst>
                                  <p:childTnLst>
                                    <p:animMotion origin="layout" path="M -3.95833E-6 0 L -0.00026 -0.08773 " pathEditMode="relative" rAng="0" ptsTypes="AA">
                                      <p:cBhvr>
                                        <p:cTn id="88" dur="2000" fill="hold"/>
                                        <p:tgtEl>
                                          <p:spTgt spid="21"/>
                                        </p:tgtEl>
                                        <p:attrNameLst>
                                          <p:attrName>ppt_x</p:attrName>
                                          <p:attrName>ppt_y</p:attrName>
                                        </p:attrNameLst>
                                      </p:cBhvr>
                                      <p:rCtr x="-13" y="-4398"/>
                                    </p:animMotion>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0" presetClass="exit" presetSubtype="0" fill="hold" grpId="2" nodeType="withEffect">
                                  <p:stCondLst>
                                    <p:cond delay="1400"/>
                                  </p:stCondLst>
                                  <p:childTnLst>
                                    <p:animEffect transition="out" filter="fade">
                                      <p:cBhvr>
                                        <p:cTn id="93" dur="500"/>
                                        <p:tgtEl>
                                          <p:spTgt spid="5"/>
                                        </p:tgtEl>
                                      </p:cBhvr>
                                    </p:animEffect>
                                    <p:set>
                                      <p:cBhvr>
                                        <p:cTn id="94" dur="1" fill="hold">
                                          <p:stCondLst>
                                            <p:cond delay="499"/>
                                          </p:stCondLst>
                                        </p:cTn>
                                        <p:tgtEl>
                                          <p:spTgt spid="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childTnLst>
                          </p:cTn>
                        </p:par>
                        <p:par>
                          <p:cTn id="119" fill="hold">
                            <p:stCondLst>
                              <p:cond delay="1000"/>
                            </p:stCondLst>
                            <p:childTnLst>
                              <p:par>
                                <p:cTn id="120" presetID="1" presetClass="emph" presetSubtype="2" fill="hold" nodeType="afterEffect">
                                  <p:stCondLst>
                                    <p:cond delay="0"/>
                                  </p:stCondLst>
                                  <p:childTnLst>
                                    <p:animClr clrSpc="rgb" dir="cw">
                                      <p:cBhvr>
                                        <p:cTn id="121" dur="2000" fill="hold"/>
                                        <p:tgtEl>
                                          <p:spTgt spid="31"/>
                                        </p:tgtEl>
                                        <p:attrNameLst>
                                          <p:attrName>fillcolor</p:attrName>
                                        </p:attrNameLst>
                                      </p:cBhvr>
                                      <p:to>
                                        <a:schemeClr val="accent2"/>
                                      </p:to>
                                    </p:animClr>
                                    <p:set>
                                      <p:cBhvr>
                                        <p:cTn id="122" dur="2000" fill="hold"/>
                                        <p:tgtEl>
                                          <p:spTgt spid="31"/>
                                        </p:tgtEl>
                                        <p:attrNameLst>
                                          <p:attrName>fill.type</p:attrName>
                                        </p:attrNameLst>
                                      </p:cBhvr>
                                      <p:to>
                                        <p:strVal val="solid"/>
                                      </p:to>
                                    </p:set>
                                    <p:set>
                                      <p:cBhvr>
                                        <p:cTn id="123" dur="2000" fill="hold"/>
                                        <p:tgtEl>
                                          <p:spTgt spid="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2" grpId="1" animBg="1"/>
      <p:bldP spid="5" grpId="0" animBg="1"/>
      <p:bldP spid="5" grpId="1" animBg="1"/>
      <p:bldP spid="5" grpId="2" animBg="1"/>
      <p:bldP spid="19" grpId="0" animBg="1"/>
      <p:bldP spid="21" grpId="0" animBg="1"/>
      <p:bldP spid="21"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Image Signing</a:t>
            </a:r>
            <a:br>
              <a:rPr lang="en-US" dirty="0"/>
            </a:br>
            <a:r>
              <a:rPr lang="en-US" dirty="0"/>
              <a:t>Content Trust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a:xfrm>
            <a:off x="831925" y="4589284"/>
            <a:ext cx="10515451" cy="513503"/>
          </a:xfrm>
        </p:spPr>
        <p:txBody>
          <a:bodyPr/>
          <a:lstStyle/>
          <a:p>
            <a:r>
              <a:rPr lang="en-US" dirty="0"/>
              <a:t>Securing images from source to destination</a:t>
            </a:r>
          </a:p>
        </p:txBody>
      </p:sp>
      <p:pic>
        <p:nvPicPr>
          <p:cNvPr id="2" name="Picture 2" descr="Related image">
            <a:extLst>
              <a:ext uri="{FF2B5EF4-FFF2-40B4-BE49-F238E27FC236}">
                <a16:creationId xmlns:a16="http://schemas.microsoft.com/office/drawing/2014/main" id="{FFB66CB0-770C-4677-96D0-F9A04FAA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6044" y="495402"/>
            <a:ext cx="3613809" cy="3286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594707AA-F5F3-4A14-9306-6F99EC3F5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9811" y="2474551"/>
            <a:ext cx="1746283" cy="17462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ocker content trust logo">
            <a:extLst>
              <a:ext uri="{FF2B5EF4-FFF2-40B4-BE49-F238E27FC236}">
                <a16:creationId xmlns:a16="http://schemas.microsoft.com/office/drawing/2014/main" id="{AB74625C-BFC4-4C8C-99DB-F7784382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85579"/>
            <a:ext cx="3296650" cy="29604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9D3864-10A9-4A1A-BECD-44F2FD768E3D}"/>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3030484100"/>
      </p:ext>
    </p:extLst>
  </p:cSld>
  <p:clrMapOvr>
    <a:masterClrMapping/>
  </p:clrMapOvr>
  <mc:AlternateContent xmlns:mc="http://schemas.openxmlformats.org/markup-compatibility/2006" xmlns:p14="http://schemas.microsoft.com/office/powerpoint/2010/main">
    <mc:Choice Requires="p14">
      <p:transition spd="med" p14:dur="700" advTm="1880">
        <p:fade/>
      </p:transition>
    </mc:Choice>
    <mc:Fallback xmlns="">
      <p:transition spd="med" advTm="188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A148-ED16-4E8D-991F-103AB8CA49C1}"/>
              </a:ext>
            </a:extLst>
          </p:cNvPr>
          <p:cNvSpPr>
            <a:spLocks noGrp="1"/>
          </p:cNvSpPr>
          <p:nvPr>
            <p:ph type="title"/>
          </p:nvPr>
        </p:nvSpPr>
        <p:spPr/>
        <p:txBody>
          <a:bodyPr/>
          <a:lstStyle/>
          <a:p>
            <a:r>
              <a:rPr lang="en-US" dirty="0"/>
              <a:t>Content Trust</a:t>
            </a:r>
          </a:p>
        </p:txBody>
      </p:sp>
      <p:sp>
        <p:nvSpPr>
          <p:cNvPr id="4" name="Rectangle 3">
            <a:extLst>
              <a:ext uri="{FF2B5EF4-FFF2-40B4-BE49-F238E27FC236}">
                <a16:creationId xmlns:a16="http://schemas.microsoft.com/office/drawing/2014/main" id="{A8EB6BA0-B386-4814-8CCA-518BE1FE3054}"/>
              </a:ext>
            </a:extLst>
          </p:cNvPr>
          <p:cNvSpPr/>
          <p:nvPr/>
        </p:nvSpPr>
        <p:spPr>
          <a:xfrm>
            <a:off x="4555101" y="2531765"/>
            <a:ext cx="2776818" cy="14901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9" name="Group 8">
            <a:extLst>
              <a:ext uri="{FF2B5EF4-FFF2-40B4-BE49-F238E27FC236}">
                <a16:creationId xmlns:a16="http://schemas.microsoft.com/office/drawing/2014/main" id="{F9328E25-BD96-47F7-96D4-9A4891EDB632}"/>
              </a:ext>
            </a:extLst>
          </p:cNvPr>
          <p:cNvGrpSpPr/>
          <p:nvPr/>
        </p:nvGrpSpPr>
        <p:grpSpPr>
          <a:xfrm>
            <a:off x="7169405" y="2685284"/>
            <a:ext cx="339520" cy="339520"/>
            <a:chOff x="3775313" y="193718"/>
            <a:chExt cx="346333" cy="346333"/>
          </a:xfrm>
        </p:grpSpPr>
        <p:sp>
          <p:nvSpPr>
            <p:cNvPr id="10" name="Oval 9">
              <a:extLst>
                <a:ext uri="{FF2B5EF4-FFF2-40B4-BE49-F238E27FC236}">
                  <a16:creationId xmlns:a16="http://schemas.microsoft.com/office/drawing/2014/main" id="{F514781A-5859-4210-9CBA-22D983F1AE16}"/>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11" name="Group 10">
              <a:extLst>
                <a:ext uri="{FF2B5EF4-FFF2-40B4-BE49-F238E27FC236}">
                  <a16:creationId xmlns:a16="http://schemas.microsoft.com/office/drawing/2014/main" id="{716355ED-3573-43C1-BB56-9E9AD8F84B64}"/>
                </a:ext>
              </a:extLst>
            </p:cNvPr>
            <p:cNvGrpSpPr/>
            <p:nvPr/>
          </p:nvGrpSpPr>
          <p:grpSpPr>
            <a:xfrm>
              <a:off x="3775313" y="193718"/>
              <a:ext cx="346333" cy="346333"/>
              <a:chOff x="4005898" y="283625"/>
              <a:chExt cx="346333" cy="346333"/>
            </a:xfrm>
          </p:grpSpPr>
          <p:pic>
            <p:nvPicPr>
              <p:cNvPr id="12" name="Graphic 11">
                <a:extLst>
                  <a:ext uri="{FF2B5EF4-FFF2-40B4-BE49-F238E27FC236}">
                    <a16:creationId xmlns:a16="http://schemas.microsoft.com/office/drawing/2014/main" id="{16BAEB1E-5837-4441-BF14-E67F74E55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13" name="TextBox 12">
                <a:extLst>
                  <a:ext uri="{FF2B5EF4-FFF2-40B4-BE49-F238E27FC236}">
                    <a16:creationId xmlns:a16="http://schemas.microsoft.com/office/drawing/2014/main" id="{19CF1E24-4F6B-473B-B6C8-C77AF70BC17F}"/>
                  </a:ext>
                </a:extLst>
              </p:cNvPr>
              <p:cNvSpPr txBox="1"/>
              <p:nvPr/>
            </p:nvSpPr>
            <p:spPr>
              <a:xfrm>
                <a:off x="4012545" y="336478"/>
                <a:ext cx="330632" cy="232653"/>
              </a:xfrm>
              <a:prstGeom prst="rect">
                <a:avLst/>
              </a:prstGeom>
              <a:noFill/>
            </p:spPr>
            <p:txBody>
              <a:bodyPr wrap="none" rtlCol="0">
                <a:spAutoFit/>
              </a:bodyPr>
              <a:lstStyle/>
              <a:p>
                <a:r>
                  <a:rPr lang="en-US" sz="882" dirty="0" err="1"/>
                  <a:t>api</a:t>
                </a:r>
                <a:endParaRPr lang="en-US" sz="882" dirty="0"/>
              </a:p>
            </p:txBody>
          </p:sp>
        </p:grpSp>
      </p:grpSp>
      <p:sp>
        <p:nvSpPr>
          <p:cNvPr id="14" name="Rectangle 13">
            <a:extLst>
              <a:ext uri="{FF2B5EF4-FFF2-40B4-BE49-F238E27FC236}">
                <a16:creationId xmlns:a16="http://schemas.microsoft.com/office/drawing/2014/main" id="{CC1A6282-6E0C-4D33-8F68-850813FD8ABB}"/>
              </a:ext>
            </a:extLst>
          </p:cNvPr>
          <p:cNvSpPr/>
          <p:nvPr/>
        </p:nvSpPr>
        <p:spPr>
          <a:xfrm>
            <a:off x="4975485" y="3002212"/>
            <a:ext cx="1992027" cy="358565"/>
          </a:xfrm>
          <a:prstGeom prst="rect">
            <a:avLst/>
          </a:prstGeom>
          <a:solidFill>
            <a:srgbClr val="24B8EB"/>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30" dirty="0"/>
              <a:t>Images</a:t>
            </a:r>
          </a:p>
        </p:txBody>
      </p:sp>
      <p:sp>
        <p:nvSpPr>
          <p:cNvPr id="15" name="Rectangle 14">
            <a:extLst>
              <a:ext uri="{FF2B5EF4-FFF2-40B4-BE49-F238E27FC236}">
                <a16:creationId xmlns:a16="http://schemas.microsoft.com/office/drawing/2014/main" id="{CC16309D-8DD3-48DB-A080-78DFFEFD197C}"/>
              </a:ext>
            </a:extLst>
          </p:cNvPr>
          <p:cNvSpPr/>
          <p:nvPr/>
        </p:nvSpPr>
        <p:spPr>
          <a:xfrm>
            <a:off x="4975485" y="3578401"/>
            <a:ext cx="1992027" cy="358565"/>
          </a:xfrm>
          <a:prstGeom prst="rect">
            <a:avLst/>
          </a:prstGeom>
          <a:solidFill>
            <a:srgbClr val="0666D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30" dirty="0"/>
              <a:t>Signatures</a:t>
            </a:r>
          </a:p>
        </p:txBody>
      </p:sp>
      <p:sp>
        <p:nvSpPr>
          <p:cNvPr id="17" name="TextBox 16">
            <a:extLst>
              <a:ext uri="{FF2B5EF4-FFF2-40B4-BE49-F238E27FC236}">
                <a16:creationId xmlns:a16="http://schemas.microsoft.com/office/drawing/2014/main" id="{7EAF20E0-3F5A-4222-B848-62875DEE9E85}"/>
              </a:ext>
            </a:extLst>
          </p:cNvPr>
          <p:cNvSpPr txBox="1"/>
          <p:nvPr/>
        </p:nvSpPr>
        <p:spPr>
          <a:xfrm>
            <a:off x="5729361" y="2531763"/>
            <a:ext cx="1394934" cy="228076"/>
          </a:xfrm>
          <a:prstGeom prst="rect">
            <a:avLst/>
          </a:prstGeom>
          <a:noFill/>
        </p:spPr>
        <p:txBody>
          <a:bodyPr wrap="none" rtlCol="0">
            <a:spAutoFit/>
          </a:bodyPr>
          <a:lstStyle/>
          <a:p>
            <a:r>
              <a:rPr lang="en-US" sz="882" dirty="0">
                <a:sym typeface="Wingdings 2" panose="05020102010507070707" pitchFamily="18" charset="2"/>
              </a:rPr>
              <a:t></a:t>
            </a:r>
            <a:r>
              <a:rPr lang="en-US" sz="882" dirty="0"/>
              <a:t> Content Trust Enabled, </a:t>
            </a:r>
          </a:p>
        </p:txBody>
      </p:sp>
      <p:pic>
        <p:nvPicPr>
          <p:cNvPr id="18" name="Picture 6" descr="Image result for shipping manifest icon">
            <a:extLst>
              <a:ext uri="{FF2B5EF4-FFF2-40B4-BE49-F238E27FC236}">
                <a16:creationId xmlns:a16="http://schemas.microsoft.com/office/drawing/2014/main" id="{A6FDAAD0-0F6F-4736-8A92-42744541CBBC}"/>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726552" y="3328522"/>
            <a:ext cx="241564" cy="2974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ee the source image">
            <a:extLst>
              <a:ext uri="{FF2B5EF4-FFF2-40B4-BE49-F238E27FC236}">
                <a16:creationId xmlns:a16="http://schemas.microsoft.com/office/drawing/2014/main" id="{C952A7E5-AF78-46C5-AB03-86E91EDEE8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4329215" y="3070730"/>
            <a:ext cx="397337" cy="2215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798B430-F0AB-4DA7-8678-F908E08A853C}"/>
              </a:ext>
            </a:extLst>
          </p:cNvPr>
          <p:cNvGrpSpPr/>
          <p:nvPr/>
        </p:nvGrpSpPr>
        <p:grpSpPr>
          <a:xfrm>
            <a:off x="4343878" y="2684153"/>
            <a:ext cx="339520" cy="339520"/>
            <a:chOff x="3775313" y="193718"/>
            <a:chExt cx="346333" cy="346333"/>
          </a:xfrm>
        </p:grpSpPr>
        <p:sp>
          <p:nvSpPr>
            <p:cNvPr id="27" name="Oval 26">
              <a:extLst>
                <a:ext uri="{FF2B5EF4-FFF2-40B4-BE49-F238E27FC236}">
                  <a16:creationId xmlns:a16="http://schemas.microsoft.com/office/drawing/2014/main" id="{1320C9FB-F2C8-4E74-ACF8-F40AE354A021}"/>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grpSp>
          <p:nvGrpSpPr>
            <p:cNvPr id="28" name="Group 27">
              <a:extLst>
                <a:ext uri="{FF2B5EF4-FFF2-40B4-BE49-F238E27FC236}">
                  <a16:creationId xmlns:a16="http://schemas.microsoft.com/office/drawing/2014/main" id="{E8D6D480-A29D-47C9-84F6-DD7D324BFD16}"/>
                </a:ext>
              </a:extLst>
            </p:cNvPr>
            <p:cNvGrpSpPr/>
            <p:nvPr/>
          </p:nvGrpSpPr>
          <p:grpSpPr>
            <a:xfrm>
              <a:off x="3775313" y="193718"/>
              <a:ext cx="346333" cy="346333"/>
              <a:chOff x="4005898" y="283625"/>
              <a:chExt cx="346333" cy="346333"/>
            </a:xfrm>
          </p:grpSpPr>
          <p:pic>
            <p:nvPicPr>
              <p:cNvPr id="29" name="Graphic 28">
                <a:extLst>
                  <a:ext uri="{FF2B5EF4-FFF2-40B4-BE49-F238E27FC236}">
                    <a16:creationId xmlns:a16="http://schemas.microsoft.com/office/drawing/2014/main" id="{B4241BA6-5DF3-4BDA-B6EA-E4DF8394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30" name="TextBox 29">
                <a:extLst>
                  <a:ext uri="{FF2B5EF4-FFF2-40B4-BE49-F238E27FC236}">
                    <a16:creationId xmlns:a16="http://schemas.microsoft.com/office/drawing/2014/main" id="{6D936EA5-66B1-4860-9FE7-D489AC9537B7}"/>
                  </a:ext>
                </a:extLst>
              </p:cNvPr>
              <p:cNvSpPr txBox="1"/>
              <p:nvPr/>
            </p:nvSpPr>
            <p:spPr>
              <a:xfrm>
                <a:off x="4012545" y="336478"/>
                <a:ext cx="330632" cy="232653"/>
              </a:xfrm>
              <a:prstGeom prst="rect">
                <a:avLst/>
              </a:prstGeom>
              <a:noFill/>
            </p:spPr>
            <p:txBody>
              <a:bodyPr wrap="none" rtlCol="0">
                <a:spAutoFit/>
              </a:bodyPr>
              <a:lstStyle/>
              <a:p>
                <a:r>
                  <a:rPr lang="en-US" sz="882" dirty="0" err="1"/>
                  <a:t>api</a:t>
                </a:r>
                <a:endParaRPr lang="en-US" sz="882" dirty="0"/>
              </a:p>
            </p:txBody>
          </p:sp>
        </p:grpSp>
      </p:grpSp>
      <p:pic>
        <p:nvPicPr>
          <p:cNvPr id="31" name="Picture 10" descr="See the source image">
            <a:extLst>
              <a:ext uri="{FF2B5EF4-FFF2-40B4-BE49-F238E27FC236}">
                <a16:creationId xmlns:a16="http://schemas.microsoft.com/office/drawing/2014/main" id="{401AACA1-D381-466A-BF77-331C72758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7154743" y="3070730"/>
            <a:ext cx="397337" cy="22152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F91D883-1F11-4F6F-8859-1E07DBAD3F76}"/>
              </a:ext>
            </a:extLst>
          </p:cNvPr>
          <p:cNvSpPr txBox="1"/>
          <p:nvPr/>
        </p:nvSpPr>
        <p:spPr>
          <a:xfrm>
            <a:off x="4751210" y="2440982"/>
            <a:ext cx="559762" cy="363813"/>
          </a:xfrm>
          <a:prstGeom prst="rect">
            <a:avLst/>
          </a:prstGeom>
          <a:noFill/>
        </p:spPr>
        <p:txBody>
          <a:bodyPr wrap="none" rtlCol="0">
            <a:spAutoFit/>
          </a:bodyPr>
          <a:lstStyle/>
          <a:p>
            <a:r>
              <a:rPr lang="en-US" sz="1730" dirty="0">
                <a:latin typeface="Consolas" panose="020B0609020204030204" pitchFamily="49" charset="0"/>
              </a:rPr>
              <a:t>acr</a:t>
            </a:r>
          </a:p>
        </p:txBody>
      </p:sp>
      <p:sp>
        <p:nvSpPr>
          <p:cNvPr id="33" name="TextBox 32">
            <a:extLst>
              <a:ext uri="{FF2B5EF4-FFF2-40B4-BE49-F238E27FC236}">
                <a16:creationId xmlns:a16="http://schemas.microsoft.com/office/drawing/2014/main" id="{958E9E55-84A3-45AA-891F-B8E939939F1B}"/>
              </a:ext>
            </a:extLst>
          </p:cNvPr>
          <p:cNvSpPr txBox="1"/>
          <p:nvPr/>
        </p:nvSpPr>
        <p:spPr>
          <a:xfrm>
            <a:off x="1257336" y="2176921"/>
            <a:ext cx="1546640" cy="362067"/>
          </a:xfrm>
          <a:prstGeom prst="rect">
            <a:avLst/>
          </a:prstGeom>
          <a:noFill/>
        </p:spPr>
        <p:txBody>
          <a:bodyPr wrap="none" rtlCol="0">
            <a:spAutoFit/>
          </a:bodyPr>
          <a:lstStyle/>
          <a:p>
            <a:r>
              <a:rPr lang="en-US" sz="1730" dirty="0">
                <a:latin typeface="Consolas" panose="020B0609020204030204" pitchFamily="49" charset="0"/>
              </a:rPr>
              <a:t>docker push</a:t>
            </a:r>
          </a:p>
        </p:txBody>
      </p:sp>
      <p:sp>
        <p:nvSpPr>
          <p:cNvPr id="34" name="TextBox 33">
            <a:extLst>
              <a:ext uri="{FF2B5EF4-FFF2-40B4-BE49-F238E27FC236}">
                <a16:creationId xmlns:a16="http://schemas.microsoft.com/office/drawing/2014/main" id="{79E5F910-3D93-4296-9E48-0B02DC92157F}"/>
              </a:ext>
            </a:extLst>
          </p:cNvPr>
          <p:cNvSpPr txBox="1"/>
          <p:nvPr/>
        </p:nvSpPr>
        <p:spPr>
          <a:xfrm>
            <a:off x="8830905" y="2176921"/>
            <a:ext cx="1546640" cy="362067"/>
          </a:xfrm>
          <a:prstGeom prst="rect">
            <a:avLst/>
          </a:prstGeom>
          <a:noFill/>
        </p:spPr>
        <p:txBody>
          <a:bodyPr wrap="none" rtlCol="0">
            <a:spAutoFit/>
          </a:bodyPr>
          <a:lstStyle/>
          <a:p>
            <a:r>
              <a:rPr lang="en-US" sz="1730" dirty="0">
                <a:latin typeface="Consolas" panose="020B0609020204030204" pitchFamily="49" charset="0"/>
              </a:rPr>
              <a:t>docker pull</a:t>
            </a:r>
          </a:p>
        </p:txBody>
      </p:sp>
      <p:pic>
        <p:nvPicPr>
          <p:cNvPr id="35" name="Picture 10" descr="See the source image">
            <a:extLst>
              <a:ext uri="{FF2B5EF4-FFF2-40B4-BE49-F238E27FC236}">
                <a16:creationId xmlns:a16="http://schemas.microsoft.com/office/drawing/2014/main" id="{D490A5B3-7246-49BB-A407-9510AD279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1519088" y="3077373"/>
            <a:ext cx="397337" cy="22152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AE504AA-B458-4922-8140-98EA1AF91FE3}"/>
              </a:ext>
            </a:extLst>
          </p:cNvPr>
          <p:cNvCxnSpPr>
            <a:cxnSpLocks/>
            <a:stCxn id="35" idx="3"/>
            <a:endCxn id="19" idx="1"/>
          </p:cNvCxnSpPr>
          <p:nvPr/>
        </p:nvCxnSpPr>
        <p:spPr>
          <a:xfrm flipV="1">
            <a:off x="1916423" y="3181495"/>
            <a:ext cx="2412790" cy="6643"/>
          </a:xfrm>
          <a:prstGeom prst="straightConnector1">
            <a:avLst/>
          </a:prstGeom>
          <a:ln w="38100">
            <a:solidFill>
              <a:srgbClr val="24B8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73B698-32C3-41E0-AAE4-D100E7A1ABA4}"/>
              </a:ext>
            </a:extLst>
          </p:cNvPr>
          <p:cNvCxnSpPr>
            <a:cxnSpLocks/>
            <a:endCxn id="31" idx="3"/>
          </p:cNvCxnSpPr>
          <p:nvPr/>
        </p:nvCxnSpPr>
        <p:spPr>
          <a:xfrm flipH="1">
            <a:off x="7552078" y="3181495"/>
            <a:ext cx="2200855" cy="0"/>
          </a:xfrm>
          <a:prstGeom prst="straightConnector1">
            <a:avLst/>
          </a:prstGeom>
          <a:ln w="38100">
            <a:solidFill>
              <a:srgbClr val="24B8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Picture 10" descr="See the source image">
            <a:extLst>
              <a:ext uri="{FF2B5EF4-FFF2-40B4-BE49-F238E27FC236}">
                <a16:creationId xmlns:a16="http://schemas.microsoft.com/office/drawing/2014/main" id="{C2A9D774-CF9C-4856-BF35-5C94AA963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9757080" y="3051338"/>
            <a:ext cx="397337" cy="2215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ublic private key icon">
            <a:extLst>
              <a:ext uri="{FF2B5EF4-FFF2-40B4-BE49-F238E27FC236}">
                <a16:creationId xmlns:a16="http://schemas.microsoft.com/office/drawing/2014/main" id="{BB0F2ADB-988A-4EE2-BF93-6D59F2F59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881" y="3328522"/>
            <a:ext cx="759087" cy="3985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public private key icon">
            <a:extLst>
              <a:ext uri="{FF2B5EF4-FFF2-40B4-BE49-F238E27FC236}">
                <a16:creationId xmlns:a16="http://schemas.microsoft.com/office/drawing/2014/main" id="{63846F2B-D963-4F92-A3F3-7C9260A79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5330" y="3292259"/>
            <a:ext cx="759087" cy="3985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public private key icon">
            <a:extLst>
              <a:ext uri="{FF2B5EF4-FFF2-40B4-BE49-F238E27FC236}">
                <a16:creationId xmlns:a16="http://schemas.microsoft.com/office/drawing/2014/main" id="{26D3897A-4E49-4FA4-AEDB-1E299CBB2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2177" y="3831226"/>
            <a:ext cx="759087" cy="39852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70558B54-0FD9-4E4E-AF89-4F655E342081}"/>
              </a:ext>
            </a:extLst>
          </p:cNvPr>
          <p:cNvSpPr/>
          <p:nvPr/>
        </p:nvSpPr>
        <p:spPr>
          <a:xfrm>
            <a:off x="5160004" y="6480188"/>
            <a:ext cx="6095222" cy="334959"/>
          </a:xfrm>
          <a:prstGeom prst="rect">
            <a:avLst/>
          </a:prstGeom>
        </p:spPr>
        <p:txBody>
          <a:bodyPr>
            <a:spAutoFit/>
          </a:bodyPr>
          <a:lstStyle/>
          <a:p>
            <a:pPr>
              <a:lnSpc>
                <a:spcPct val="90000"/>
              </a:lnSpc>
              <a:spcAft>
                <a:spcPts val="588"/>
              </a:spcAft>
            </a:pPr>
            <a:r>
              <a:rPr lang="en-US" sz="1765"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2988453687"/>
      </p:ext>
    </p:extLst>
  </p:cSld>
  <p:clrMapOvr>
    <a:masterClrMapping/>
  </p:clrMapOvr>
  <mc:AlternateContent xmlns:mc="http://schemas.openxmlformats.org/markup-compatibility/2006" xmlns:p14="http://schemas.microsoft.com/office/powerpoint/2010/main">
    <mc:Choice Requires="p14">
      <p:transition spd="med" p14:dur="700" advTm="3255">
        <p:fade/>
      </p:transition>
    </mc:Choice>
    <mc:Fallback xmlns="">
      <p:transition spd="med" advTm="3255">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sp>
        <p:nvSpPr>
          <p:cNvPr id="8" name="Content Placeholder 7">
            <a:extLst>
              <a:ext uri="{FF2B5EF4-FFF2-40B4-BE49-F238E27FC236}">
                <a16:creationId xmlns:a16="http://schemas.microsoft.com/office/drawing/2014/main" id="{2053BC18-7A10-4C7C-9AE4-EC4694338A2B}"/>
              </a:ext>
            </a:extLst>
          </p:cNvPr>
          <p:cNvSpPr>
            <a:spLocks noGrp="1"/>
          </p:cNvSpPr>
          <p:nvPr>
            <p:ph sz="quarter" idx="10"/>
          </p:nvPr>
        </p:nvSpPr>
        <p:spPr/>
        <p:txBody>
          <a:bodyPr>
            <a:normAutofit lnSpcReduction="10000"/>
          </a:bodyPr>
          <a:lstStyle/>
          <a:p>
            <a:r>
              <a:rPr lang="en-US" dirty="0"/>
              <a:t>Core Capability of Azure Container Registry</a:t>
            </a:r>
          </a:p>
          <a:p>
            <a:r>
              <a:rPr lang="en-US" dirty="0"/>
              <a:t>Store Helm Charts, alongside Images</a:t>
            </a:r>
          </a:p>
          <a:p>
            <a:r>
              <a:rPr lang="en-US" dirty="0"/>
              <a:t>Share common authentication</a:t>
            </a:r>
          </a:p>
          <a:p>
            <a:r>
              <a:rPr lang="en-US" dirty="0"/>
              <a:t>Geo-replicated &amp; redundant</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spTree>
    <p:extLst>
      <p:ext uri="{BB962C8B-B14F-4D97-AF65-F5344CB8AC3E}">
        <p14:creationId xmlns:p14="http://schemas.microsoft.com/office/powerpoint/2010/main" val="3090956799"/>
      </p:ext>
    </p:extLst>
  </p:cSld>
  <p:clrMapOvr>
    <a:masterClrMapping/>
  </p:clrMapOvr>
  <p:transition advTm="269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grpSp>
        <p:nvGrpSpPr>
          <p:cNvPr id="13" name="Group 12">
            <a:extLst>
              <a:ext uri="{FF2B5EF4-FFF2-40B4-BE49-F238E27FC236}">
                <a16:creationId xmlns:a16="http://schemas.microsoft.com/office/drawing/2014/main" id="{A1863C37-AA07-45B6-9E25-B29F1F066BC7}"/>
              </a:ext>
            </a:extLst>
          </p:cNvPr>
          <p:cNvGrpSpPr/>
          <p:nvPr/>
        </p:nvGrpSpPr>
        <p:grpSpPr>
          <a:xfrm>
            <a:off x="132439" y="1187654"/>
            <a:ext cx="8688960" cy="5699760"/>
            <a:chOff x="590550" y="1211264"/>
            <a:chExt cx="8862060" cy="5813310"/>
          </a:xfrm>
        </p:grpSpPr>
        <p:pic>
          <p:nvPicPr>
            <p:cNvPr id="11" name="Picture 10">
              <a:extLst>
                <a:ext uri="{FF2B5EF4-FFF2-40B4-BE49-F238E27FC236}">
                  <a16:creationId xmlns:a16="http://schemas.microsoft.com/office/drawing/2014/main" id="{508D855E-79C4-482C-B1A4-F9E7D4A51E42}"/>
                </a:ext>
              </a:extLst>
            </p:cNvPr>
            <p:cNvPicPr>
              <a:picLocks noChangeAspect="1"/>
            </p:cNvPicPr>
            <p:nvPr/>
          </p:nvPicPr>
          <p:blipFill rotWithShape="1">
            <a:blip r:embed="rId3"/>
            <a:srcRect l="4749" r="23984"/>
            <a:stretch/>
          </p:blipFill>
          <p:spPr>
            <a:xfrm>
              <a:off x="590550" y="1211264"/>
              <a:ext cx="8862060" cy="5813310"/>
            </a:xfrm>
            <a:prstGeom prst="rect">
              <a:avLst/>
            </a:prstGeom>
          </p:spPr>
        </p:pic>
        <p:sp>
          <p:nvSpPr>
            <p:cNvPr id="12" name="Rectangle 11">
              <a:extLst>
                <a:ext uri="{FF2B5EF4-FFF2-40B4-BE49-F238E27FC236}">
                  <a16:creationId xmlns:a16="http://schemas.microsoft.com/office/drawing/2014/main" id="{7AFF3218-B975-4B40-8F72-AFF23A17FFDA}"/>
                </a:ext>
              </a:extLst>
            </p:cNvPr>
            <p:cNvSpPr/>
            <p:nvPr/>
          </p:nvSpPr>
          <p:spPr bwMode="auto">
            <a:xfrm>
              <a:off x="714375" y="5562600"/>
              <a:ext cx="1952625" cy="14319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0131748"/>
      </p:ext>
    </p:extLst>
  </p:cSld>
  <p:clrMapOvr>
    <a:masterClrMapping/>
  </p:clrMapOvr>
  <p:transition advTm="4496">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604178" y="38389"/>
            <a:ext cx="2455072" cy="2556519"/>
          </a:xfrm>
          <a:prstGeom prst="rect">
            <a:avLst/>
          </a:prstGeom>
        </p:spPr>
      </p:pic>
      <p:sp>
        <p:nvSpPr>
          <p:cNvPr id="5" name="Content Placeholder 4">
            <a:extLst>
              <a:ext uri="{FF2B5EF4-FFF2-40B4-BE49-F238E27FC236}">
                <a16:creationId xmlns:a16="http://schemas.microsoft.com/office/drawing/2014/main" id="{877B37D1-FD4A-4594-AB47-50A889A6D749}"/>
              </a:ext>
            </a:extLst>
          </p:cNvPr>
          <p:cNvSpPr>
            <a:spLocks noGrp="1"/>
          </p:cNvSpPr>
          <p:nvPr>
            <p:ph sz="quarter" idx="10"/>
          </p:nvPr>
        </p:nvSpPr>
        <p:spPr/>
        <p:txBody>
          <a:bodyPr/>
          <a:lstStyle/>
          <a:p>
            <a:endParaRPr lang="en-US"/>
          </a:p>
        </p:txBody>
      </p:sp>
      <p:grpSp>
        <p:nvGrpSpPr>
          <p:cNvPr id="9" name="Group 8">
            <a:extLst>
              <a:ext uri="{FF2B5EF4-FFF2-40B4-BE49-F238E27FC236}">
                <a16:creationId xmlns:a16="http://schemas.microsoft.com/office/drawing/2014/main" id="{BE84D3A6-C9DC-4AD7-A9DD-1D79F77B26AB}"/>
              </a:ext>
            </a:extLst>
          </p:cNvPr>
          <p:cNvGrpSpPr/>
          <p:nvPr/>
        </p:nvGrpSpPr>
        <p:grpSpPr>
          <a:xfrm>
            <a:off x="0" y="1187654"/>
            <a:ext cx="12192000" cy="5683905"/>
            <a:chOff x="0" y="283621"/>
            <a:chExt cx="12434888" cy="5797139"/>
          </a:xfrm>
        </p:grpSpPr>
        <p:pic>
          <p:nvPicPr>
            <p:cNvPr id="6" name="Picture 5">
              <a:extLst>
                <a:ext uri="{FF2B5EF4-FFF2-40B4-BE49-F238E27FC236}">
                  <a16:creationId xmlns:a16="http://schemas.microsoft.com/office/drawing/2014/main" id="{E90EAEC0-8625-43EA-A138-15B42C3E90D9}"/>
                </a:ext>
              </a:extLst>
            </p:cNvPr>
            <p:cNvPicPr>
              <a:picLocks noChangeAspect="1"/>
            </p:cNvPicPr>
            <p:nvPr/>
          </p:nvPicPr>
          <p:blipFill rotWithShape="1">
            <a:blip r:embed="rId3"/>
            <a:srcRect b="9804"/>
            <a:stretch/>
          </p:blipFill>
          <p:spPr>
            <a:xfrm>
              <a:off x="0" y="283621"/>
              <a:ext cx="12434888" cy="5797139"/>
            </a:xfrm>
            <a:prstGeom prst="rect">
              <a:avLst/>
            </a:prstGeom>
          </p:spPr>
        </p:pic>
        <p:sp>
          <p:nvSpPr>
            <p:cNvPr id="7" name="Rectangle 6">
              <a:extLst>
                <a:ext uri="{FF2B5EF4-FFF2-40B4-BE49-F238E27FC236}">
                  <a16:creationId xmlns:a16="http://schemas.microsoft.com/office/drawing/2014/main" id="{117CB0FB-0985-421C-B2E5-178DF0831D69}"/>
                </a:ext>
              </a:extLst>
            </p:cNvPr>
            <p:cNvSpPr/>
            <p:nvPr/>
          </p:nvSpPr>
          <p:spPr bwMode="auto">
            <a:xfrm>
              <a:off x="662940" y="4137660"/>
              <a:ext cx="2560320" cy="1898981"/>
            </a:xfrm>
            <a:prstGeom prst="rect">
              <a:avLst/>
            </a:prstGeom>
            <a:solidFill>
              <a:srgbClr val="2525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883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6" name="Content Placeholder 5">
            <a:extLst>
              <a:ext uri="{FF2B5EF4-FFF2-40B4-BE49-F238E27FC236}">
                <a16:creationId xmlns:a16="http://schemas.microsoft.com/office/drawing/2014/main" id="{E7106ACB-4FAD-4963-BC99-8AAD14CF60ED}"/>
              </a:ext>
            </a:extLst>
          </p:cNvPr>
          <p:cNvPicPr>
            <a:picLocks noGrp="1" noChangeAspect="1"/>
          </p:cNvPicPr>
          <p:nvPr>
            <p:ph sz="quarter" idx="10"/>
          </p:nvPr>
        </p:nvPicPr>
        <p:blipFill>
          <a:blip r:embed="rId2"/>
          <a:stretch>
            <a:fillRect/>
          </a:stretch>
        </p:blipFill>
        <p:spPr>
          <a:xfrm>
            <a:off x="268927" y="1932901"/>
            <a:ext cx="11945293" cy="4886712"/>
          </a:xfrm>
        </p:spPr>
      </p:pic>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3"/>
          <a:stretch>
            <a:fillRect/>
          </a:stretch>
        </p:blipFill>
        <p:spPr>
          <a:xfrm>
            <a:off x="9604178" y="38389"/>
            <a:ext cx="2455072" cy="2556519"/>
          </a:xfrm>
          <a:prstGeom prst="rect">
            <a:avLst/>
          </a:prstGeom>
        </p:spPr>
      </p:pic>
    </p:spTree>
    <p:extLst>
      <p:ext uri="{BB962C8B-B14F-4D97-AF65-F5344CB8AC3E}">
        <p14:creationId xmlns:p14="http://schemas.microsoft.com/office/powerpoint/2010/main" val="348262305"/>
      </p:ext>
    </p:extLst>
  </p:cSld>
  <p:clrMapOvr>
    <a:masterClrMapping/>
  </p:clrMapOvr>
  <p:transition advTm="42551">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Policies</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Managing image storage and lifecycle</a:t>
            </a:r>
          </a:p>
        </p:txBody>
      </p:sp>
      <p:pic>
        <p:nvPicPr>
          <p:cNvPr id="1026" name="Picture 2" descr="Related image">
            <a:extLst>
              <a:ext uri="{FF2B5EF4-FFF2-40B4-BE49-F238E27FC236}">
                <a16:creationId xmlns:a16="http://schemas.microsoft.com/office/drawing/2014/main" id="{F64985E4-24F9-4E05-BA26-929ACE15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85" y="2139969"/>
            <a:ext cx="4762432" cy="388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63211"/>
      </p:ext>
    </p:extLst>
  </p:cSld>
  <p:clrMapOvr>
    <a:masterClrMapping/>
  </p:clrMapOvr>
  <mc:AlternateContent xmlns:mc="http://schemas.openxmlformats.org/markup-compatibility/2006" xmlns:p14="http://schemas.microsoft.com/office/powerpoint/2010/main">
    <mc:Choice Requires="p14">
      <p:transition spd="med" p14:dur="700" advTm="2391">
        <p:fade/>
      </p:transition>
    </mc:Choice>
    <mc:Fallback xmlns="">
      <p:transition spd="med" advTm="2391">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23E602D2-2290-4709-A157-07A6F35D03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88" y="2815367"/>
            <a:ext cx="1061685" cy="1061685"/>
          </a:xfrm>
          <a:prstGeom prst="rect">
            <a:avLst/>
          </a:prstGeom>
        </p:spPr>
      </p:pic>
      <p:grpSp>
        <p:nvGrpSpPr>
          <p:cNvPr id="10" name="Group 9">
            <a:extLst>
              <a:ext uri="{FF2B5EF4-FFF2-40B4-BE49-F238E27FC236}">
                <a16:creationId xmlns:a16="http://schemas.microsoft.com/office/drawing/2014/main" id="{0D5778AB-B146-4BC9-A653-4F1F28134B49}"/>
              </a:ext>
            </a:extLst>
          </p:cNvPr>
          <p:cNvGrpSpPr/>
          <p:nvPr/>
        </p:nvGrpSpPr>
        <p:grpSpPr>
          <a:xfrm>
            <a:off x="7486956" y="3010987"/>
            <a:ext cx="720473" cy="2680110"/>
            <a:chOff x="5316403" y="1075423"/>
            <a:chExt cx="1576219" cy="5863431"/>
          </a:xfrm>
        </p:grpSpPr>
        <p:pic>
          <p:nvPicPr>
            <p:cNvPr id="2052" name="Picture 4" descr="Image result for trash icon">
              <a:extLst>
                <a:ext uri="{FF2B5EF4-FFF2-40B4-BE49-F238E27FC236}">
                  <a16:creationId xmlns:a16="http://schemas.microsoft.com/office/drawing/2014/main" id="{0FDFDDBD-F9AE-47BB-8F8C-2D2532B764B9}"/>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6403" y="5372606"/>
              <a:ext cx="1566250" cy="1566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45BCDF7-5C95-4787-970D-7F8DCCE05E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42" t="14829" r="16824" b="9267"/>
            <a:stretch/>
          </p:blipFill>
          <p:spPr bwMode="auto">
            <a:xfrm>
              <a:off x="5394065" y="2901497"/>
              <a:ext cx="1403870" cy="1566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4D337D-D616-4C45-B32F-9CD2FB98E30D}"/>
                </a:ext>
              </a:extLst>
            </p:cNvPr>
            <p:cNvGrpSpPr/>
            <p:nvPr/>
          </p:nvGrpSpPr>
          <p:grpSpPr>
            <a:xfrm>
              <a:off x="5326373" y="1075423"/>
              <a:ext cx="1566249" cy="1626170"/>
              <a:chOff x="6967537" y="2019300"/>
              <a:chExt cx="4457701" cy="4628243"/>
            </a:xfrm>
          </p:grpSpPr>
          <p:pic>
            <p:nvPicPr>
              <p:cNvPr id="2058" name="Picture 10" descr="Image result for safe storage icon">
                <a:extLst>
                  <a:ext uri="{FF2B5EF4-FFF2-40B4-BE49-F238E27FC236}">
                    <a16:creationId xmlns:a16="http://schemas.microsoft.com/office/drawing/2014/main" id="{F19DF68F-4B6D-4821-880C-2DBB3EA5D5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23" t="781" r="4270" b="4315"/>
              <a:stretch/>
            </p:blipFill>
            <p:spPr bwMode="auto">
              <a:xfrm>
                <a:off x="6967537" y="2019300"/>
                <a:ext cx="4457701" cy="46282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E3C877-A850-447A-875F-AFBDE11DFC25}"/>
                  </a:ext>
                </a:extLst>
              </p:cNvPr>
              <p:cNvSpPr/>
              <p:nvPr/>
            </p:nvSpPr>
            <p:spPr>
              <a:xfrm>
                <a:off x="7794171" y="2990660"/>
                <a:ext cx="2727605" cy="2466711"/>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3862452-2E54-4ED7-84DE-BBC31F71211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788" t="11343" r="9879" b="10768"/>
              <a:stretch/>
            </p:blipFill>
            <p:spPr>
              <a:xfrm>
                <a:off x="7893594" y="2984309"/>
                <a:ext cx="2430225" cy="2385977"/>
              </a:xfrm>
              <a:prstGeom prst="rect">
                <a:avLst/>
              </a:prstGeom>
            </p:spPr>
          </p:pic>
        </p:grpSp>
      </p:grpSp>
      <p:pic>
        <p:nvPicPr>
          <p:cNvPr id="2060" name="Picture 12" descr="Related image">
            <a:extLst>
              <a:ext uri="{FF2B5EF4-FFF2-40B4-BE49-F238E27FC236}">
                <a16:creationId xmlns:a16="http://schemas.microsoft.com/office/drawing/2014/main" id="{6973762E-496F-4751-BC47-78182F5C2C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1852863" y="3104406"/>
            <a:ext cx="715917" cy="72928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4F6BDB28-5D3D-4FE5-A7A3-6F1231450033}"/>
              </a:ext>
            </a:extLst>
          </p:cNvPr>
          <p:cNvSpPr>
            <a:spLocks noGrp="1"/>
          </p:cNvSpPr>
          <p:nvPr>
            <p:ph type="title"/>
          </p:nvPr>
        </p:nvSpPr>
        <p:spPr/>
        <p:txBody>
          <a:bodyPr/>
          <a:lstStyle/>
          <a:p>
            <a:r>
              <a:rPr lang="en-US"/>
              <a:t>Image Policies</a:t>
            </a:r>
          </a:p>
        </p:txBody>
      </p:sp>
      <p:grpSp>
        <p:nvGrpSpPr>
          <p:cNvPr id="29" name="Group 28">
            <a:extLst>
              <a:ext uri="{FF2B5EF4-FFF2-40B4-BE49-F238E27FC236}">
                <a16:creationId xmlns:a16="http://schemas.microsoft.com/office/drawing/2014/main" id="{D7995CFC-183C-4AA8-9DE8-E0D431928F74}"/>
              </a:ext>
            </a:extLst>
          </p:cNvPr>
          <p:cNvGrpSpPr/>
          <p:nvPr/>
        </p:nvGrpSpPr>
        <p:grpSpPr>
          <a:xfrm rot="665088">
            <a:off x="3778050" y="3759734"/>
            <a:ext cx="1176659" cy="400545"/>
            <a:chOff x="3098145" y="2916753"/>
            <a:chExt cx="2103140" cy="715927"/>
          </a:xfrm>
        </p:grpSpPr>
        <p:grpSp>
          <p:nvGrpSpPr>
            <p:cNvPr id="23" name="Group 22">
              <a:extLst>
                <a:ext uri="{FF2B5EF4-FFF2-40B4-BE49-F238E27FC236}">
                  <a16:creationId xmlns:a16="http://schemas.microsoft.com/office/drawing/2014/main" id="{66EEC1F0-2FB9-4DE1-99AF-89C2016919F0}"/>
                </a:ext>
              </a:extLst>
            </p:cNvPr>
            <p:cNvGrpSpPr/>
            <p:nvPr/>
          </p:nvGrpSpPr>
          <p:grpSpPr>
            <a:xfrm>
              <a:off x="3098145" y="2916753"/>
              <a:ext cx="2103140" cy="715927"/>
              <a:chOff x="2960985" y="2200826"/>
              <a:chExt cx="2103140" cy="715927"/>
            </a:xfrm>
          </p:grpSpPr>
          <p:sp>
            <p:nvSpPr>
              <p:cNvPr id="22" name="Freeform: Shape 21">
                <a:extLst>
                  <a:ext uri="{FF2B5EF4-FFF2-40B4-BE49-F238E27FC236}">
                    <a16:creationId xmlns:a16="http://schemas.microsoft.com/office/drawing/2014/main" id="{A553C21E-38E8-411E-9AA2-4024087A001D}"/>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66452236-4A57-4A20-A74F-DB0890935426}"/>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6E273500-3129-494E-BC3D-CA1C35A4EBA4}"/>
                  </a:ext>
                </a:extLst>
              </p:cNvPr>
              <p:cNvGrpSpPr/>
              <p:nvPr/>
            </p:nvGrpSpPr>
            <p:grpSpPr>
              <a:xfrm>
                <a:off x="3371850" y="2413000"/>
                <a:ext cx="1619249" cy="295275"/>
                <a:chOff x="3371850" y="2416175"/>
                <a:chExt cx="1619249" cy="295275"/>
              </a:xfrm>
            </p:grpSpPr>
            <p:cxnSp>
              <p:nvCxnSpPr>
                <p:cNvPr id="18" name="Straight Connector 17">
                  <a:extLst>
                    <a:ext uri="{FF2B5EF4-FFF2-40B4-BE49-F238E27FC236}">
                      <a16:creationId xmlns:a16="http://schemas.microsoft.com/office/drawing/2014/main" id="{5BA4928F-6690-4A2C-A447-2D8B09D273D4}"/>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039149-96B4-4D8D-931A-E37836F6D720}"/>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F55149-A381-47E5-B1E1-3B4AA54A51C6}"/>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1AFFE599-68E5-4107-88D9-EBA5FFEEE91C}"/>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Default</a:t>
              </a:r>
            </a:p>
            <a:p>
              <a:pPr algn="ctr"/>
              <a:r>
                <a:rPr lang="en-US" sz="800">
                  <a:solidFill>
                    <a:sysClr val="windowText" lastClr="000000"/>
                  </a:solidFill>
                </a:rPr>
                <a:t>TTL 1/14/18</a:t>
              </a:r>
              <a:endParaRPr lang="en-US" sz="1200">
                <a:solidFill>
                  <a:sysClr val="windowText" lastClr="000000"/>
                </a:solidFill>
              </a:endParaRPr>
            </a:p>
          </p:txBody>
        </p:sp>
      </p:grpSp>
      <p:cxnSp>
        <p:nvCxnSpPr>
          <p:cNvPr id="31" name="Straight Arrow Connector 30">
            <a:extLst>
              <a:ext uri="{FF2B5EF4-FFF2-40B4-BE49-F238E27FC236}">
                <a16:creationId xmlns:a16="http://schemas.microsoft.com/office/drawing/2014/main" id="{7FA60B61-6C67-4029-9B67-04E49EB014BD}"/>
              </a:ext>
            </a:extLst>
          </p:cNvPr>
          <p:cNvCxnSpPr>
            <a:cxnSpLocks/>
          </p:cNvCxnSpPr>
          <p:nvPr/>
        </p:nvCxnSpPr>
        <p:spPr>
          <a:xfrm>
            <a:off x="271688" y="2452929"/>
            <a:ext cx="81661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7000C7D7-499B-4E45-B78E-65D7309B91E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4619174" y="1996192"/>
            <a:ext cx="390300" cy="383193"/>
          </a:xfrm>
          <a:prstGeom prst="rect">
            <a:avLst/>
          </a:prstGeom>
        </p:spPr>
      </p:pic>
      <p:grpSp>
        <p:nvGrpSpPr>
          <p:cNvPr id="40" name="Group 39">
            <a:extLst>
              <a:ext uri="{FF2B5EF4-FFF2-40B4-BE49-F238E27FC236}">
                <a16:creationId xmlns:a16="http://schemas.microsoft.com/office/drawing/2014/main" id="{F5110A4C-978E-4CFA-A43C-C00706915B57}"/>
              </a:ext>
            </a:extLst>
          </p:cNvPr>
          <p:cNvGrpSpPr/>
          <p:nvPr/>
        </p:nvGrpSpPr>
        <p:grpSpPr>
          <a:xfrm rot="647219">
            <a:off x="5436866" y="3384307"/>
            <a:ext cx="1176659" cy="400545"/>
            <a:chOff x="3098145" y="2916753"/>
            <a:chExt cx="2103140" cy="715927"/>
          </a:xfrm>
        </p:grpSpPr>
        <p:grpSp>
          <p:nvGrpSpPr>
            <p:cNvPr id="41" name="Group 40">
              <a:extLst>
                <a:ext uri="{FF2B5EF4-FFF2-40B4-BE49-F238E27FC236}">
                  <a16:creationId xmlns:a16="http://schemas.microsoft.com/office/drawing/2014/main" id="{575F7DFF-3FB0-419F-BB12-DA25B02A40D9}"/>
                </a:ext>
              </a:extLst>
            </p:cNvPr>
            <p:cNvGrpSpPr/>
            <p:nvPr/>
          </p:nvGrpSpPr>
          <p:grpSpPr>
            <a:xfrm>
              <a:off x="3098145" y="2916753"/>
              <a:ext cx="2103140" cy="715927"/>
              <a:chOff x="2960985" y="2200826"/>
              <a:chExt cx="2103140" cy="715927"/>
            </a:xfrm>
          </p:grpSpPr>
          <p:sp>
            <p:nvSpPr>
              <p:cNvPr id="43" name="Freeform: Shape 42">
                <a:extLst>
                  <a:ext uri="{FF2B5EF4-FFF2-40B4-BE49-F238E27FC236}">
                    <a16:creationId xmlns:a16="http://schemas.microsoft.com/office/drawing/2014/main" id="{822D1543-8030-4E2D-AD8D-D59DF07AADDE}"/>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a:extLst>
                  <a:ext uri="{FF2B5EF4-FFF2-40B4-BE49-F238E27FC236}">
                    <a16:creationId xmlns:a16="http://schemas.microsoft.com/office/drawing/2014/main" id="{EB07C776-D4AA-483B-8023-49C7C70CE04F}"/>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45" name="Group 44">
                <a:extLst>
                  <a:ext uri="{FF2B5EF4-FFF2-40B4-BE49-F238E27FC236}">
                    <a16:creationId xmlns:a16="http://schemas.microsoft.com/office/drawing/2014/main" id="{607C1EB8-AD66-45BE-9AAC-8A4EAB1F1856}"/>
                  </a:ext>
                </a:extLst>
              </p:cNvPr>
              <p:cNvGrpSpPr/>
              <p:nvPr/>
            </p:nvGrpSpPr>
            <p:grpSpPr>
              <a:xfrm>
                <a:off x="3371850" y="2413000"/>
                <a:ext cx="1619249" cy="295275"/>
                <a:chOff x="3371850" y="2416175"/>
                <a:chExt cx="1619249" cy="295275"/>
              </a:xfrm>
            </p:grpSpPr>
            <p:cxnSp>
              <p:nvCxnSpPr>
                <p:cNvPr id="46" name="Straight Connector 45">
                  <a:extLst>
                    <a:ext uri="{FF2B5EF4-FFF2-40B4-BE49-F238E27FC236}">
                      <a16:creationId xmlns:a16="http://schemas.microsoft.com/office/drawing/2014/main" id="{06CE37D8-DFB6-4DC4-8175-4F1141DDE3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D67305-CEFB-4621-8C13-82BAD9C364C5}"/>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344456-9356-42F6-97BD-2798303D88F2}"/>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661225CF-695D-4645-A5E4-8D5C98167067}"/>
                </a:ext>
              </a:extLst>
            </p:cNvPr>
            <p:cNvSpPr/>
            <p:nvPr/>
          </p:nvSpPr>
          <p:spPr>
            <a:xfrm>
              <a:off x="3509010" y="2987379"/>
              <a:ext cx="1619248" cy="574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Released</a:t>
              </a:r>
            </a:p>
            <a:p>
              <a:pPr algn="ctr"/>
              <a:r>
                <a:rPr lang="en-US" sz="800">
                  <a:solidFill>
                    <a:sysClr val="windowText" lastClr="000000"/>
                  </a:solidFill>
                </a:rPr>
                <a:t>TTL 1/1/21</a:t>
              </a:r>
              <a:endParaRPr lang="en-US" sz="1200">
                <a:solidFill>
                  <a:sysClr val="windowText" lastClr="000000"/>
                </a:solidFill>
              </a:endParaRPr>
            </a:p>
          </p:txBody>
        </p:sp>
      </p:grpSp>
      <p:cxnSp>
        <p:nvCxnSpPr>
          <p:cNvPr id="2049" name="Connector: Elbow 2048">
            <a:extLst>
              <a:ext uri="{FF2B5EF4-FFF2-40B4-BE49-F238E27FC236}">
                <a16:creationId xmlns:a16="http://schemas.microsoft.com/office/drawing/2014/main" id="{8B0F75F1-9BDE-4E39-8D3B-2B70140D9CCF}"/>
              </a:ext>
            </a:extLst>
          </p:cNvPr>
          <p:cNvCxnSpPr>
            <a:cxnSpLocks/>
            <a:stCxn id="26" idx="3"/>
            <a:endCxn id="2054" idx="1"/>
          </p:cNvCxnSpPr>
          <p:nvPr/>
        </p:nvCxnSpPr>
        <p:spPr>
          <a:xfrm>
            <a:off x="4903638" y="4065263"/>
            <a:ext cx="2618818" cy="13836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E614349-1CBC-45DD-ADC3-26C8608CA7B8}"/>
              </a:ext>
            </a:extLst>
          </p:cNvPr>
          <p:cNvCxnSpPr>
            <a:cxnSpLocks/>
            <a:stCxn id="42" idx="3"/>
            <a:endCxn id="2058" idx="1"/>
          </p:cNvCxnSpPr>
          <p:nvPr/>
        </p:nvCxnSpPr>
        <p:spPr>
          <a:xfrm flipV="1">
            <a:off x="6562995" y="3382640"/>
            <a:ext cx="928519" cy="30440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E421EF5-BCAC-4B39-A1F5-D673086CEF5D}"/>
              </a:ext>
            </a:extLst>
          </p:cNvPr>
          <p:cNvCxnSpPr>
            <a:cxnSpLocks/>
            <a:stCxn id="2054" idx="2"/>
            <a:endCxn id="2052" idx="0"/>
          </p:cNvCxnSpPr>
          <p:nvPr/>
        </p:nvCxnSpPr>
        <p:spPr>
          <a:xfrm rot="16200000" flipH="1">
            <a:off x="7637309" y="4767575"/>
            <a:ext cx="413601" cy="161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DCA3B948-FE83-4ED2-95FA-D1C670D2A7B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7892794" y="4649594"/>
            <a:ext cx="193537" cy="190014"/>
          </a:xfrm>
          <a:prstGeom prst="rect">
            <a:avLst/>
          </a:prstGeom>
        </p:spPr>
      </p:pic>
      <p:pic>
        <p:nvPicPr>
          <p:cNvPr id="60" name="Picture 12" descr="Related image">
            <a:extLst>
              <a:ext uri="{FF2B5EF4-FFF2-40B4-BE49-F238E27FC236}">
                <a16:creationId xmlns:a16="http://schemas.microsoft.com/office/drawing/2014/main" id="{DF6CAF40-1261-4F3F-9C85-8B58FCB6E8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3279727" y="3113037"/>
            <a:ext cx="715917" cy="7292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5718EDC4-0505-4958-9DB9-9C997F27FBF5}"/>
              </a:ext>
            </a:extLst>
          </p:cNvPr>
          <p:cNvPicPr>
            <a:picLocks noChangeAspect="1"/>
          </p:cNvPicPr>
          <p:nvPr/>
        </p:nvPicPr>
        <p:blipFill>
          <a:blip r:embed="rId13"/>
          <a:stretch>
            <a:fillRect/>
          </a:stretch>
        </p:blipFill>
        <p:spPr>
          <a:xfrm>
            <a:off x="1739533" y="5108903"/>
            <a:ext cx="954969" cy="954969"/>
          </a:xfrm>
          <a:prstGeom prst="rect">
            <a:avLst/>
          </a:prstGeom>
        </p:spPr>
      </p:pic>
      <p:pic>
        <p:nvPicPr>
          <p:cNvPr id="64" name="Picture 12" descr="Related image">
            <a:extLst>
              <a:ext uri="{FF2B5EF4-FFF2-40B4-BE49-F238E27FC236}">
                <a16:creationId xmlns:a16="http://schemas.microsoft.com/office/drawing/2014/main" id="{0372477D-0F6F-45CD-9657-BF74FB4BBB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4706594" y="3064362"/>
            <a:ext cx="715917" cy="72928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container instances logo">
            <a:extLst>
              <a:ext uri="{FF2B5EF4-FFF2-40B4-BE49-F238E27FC236}">
                <a16:creationId xmlns:a16="http://schemas.microsoft.com/office/drawing/2014/main" id="{9F01D0C8-87E2-4EAC-9824-4CF77F9170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4038420" y="2849002"/>
            <a:ext cx="539680" cy="513843"/>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6BA22784-6826-4E40-8356-4290152220D8}"/>
              </a:ext>
            </a:extLst>
          </p:cNvPr>
          <p:cNvSpPr/>
          <p:nvPr/>
        </p:nvSpPr>
        <p:spPr>
          <a:xfrm>
            <a:off x="1702115" y="2598981"/>
            <a:ext cx="6735684" cy="3394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a:solidFill>
                  <a:sysClr val="windowText" lastClr="000000"/>
                </a:solidFill>
              </a:rPr>
              <a:t>Azure Container Registry</a:t>
            </a:r>
          </a:p>
        </p:txBody>
      </p:sp>
      <p:grpSp>
        <p:nvGrpSpPr>
          <p:cNvPr id="70" name="Group 69">
            <a:extLst>
              <a:ext uri="{FF2B5EF4-FFF2-40B4-BE49-F238E27FC236}">
                <a16:creationId xmlns:a16="http://schemas.microsoft.com/office/drawing/2014/main" id="{969C90A9-FE06-4824-B156-229FDB97AF41}"/>
              </a:ext>
            </a:extLst>
          </p:cNvPr>
          <p:cNvGrpSpPr/>
          <p:nvPr/>
        </p:nvGrpSpPr>
        <p:grpSpPr>
          <a:xfrm rot="665088">
            <a:off x="2335925" y="3744684"/>
            <a:ext cx="1176659" cy="400545"/>
            <a:chOff x="3098145" y="2916753"/>
            <a:chExt cx="2103140" cy="715927"/>
          </a:xfrm>
        </p:grpSpPr>
        <p:grpSp>
          <p:nvGrpSpPr>
            <p:cNvPr id="71" name="Group 70">
              <a:extLst>
                <a:ext uri="{FF2B5EF4-FFF2-40B4-BE49-F238E27FC236}">
                  <a16:creationId xmlns:a16="http://schemas.microsoft.com/office/drawing/2014/main" id="{EA4C2DD8-C55B-4AD4-8184-CBC5875BFA74}"/>
                </a:ext>
              </a:extLst>
            </p:cNvPr>
            <p:cNvGrpSpPr/>
            <p:nvPr/>
          </p:nvGrpSpPr>
          <p:grpSpPr>
            <a:xfrm>
              <a:off x="3098145" y="2916753"/>
              <a:ext cx="2103140" cy="715927"/>
              <a:chOff x="2960985" y="2200826"/>
              <a:chExt cx="2103140" cy="715927"/>
            </a:xfrm>
          </p:grpSpPr>
          <p:sp>
            <p:nvSpPr>
              <p:cNvPr id="73" name="Freeform: Shape 72">
                <a:extLst>
                  <a:ext uri="{FF2B5EF4-FFF2-40B4-BE49-F238E27FC236}">
                    <a16:creationId xmlns:a16="http://schemas.microsoft.com/office/drawing/2014/main" id="{42E3F572-F803-4778-B465-F45AE93C70BB}"/>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4" name="Rectangle 73">
                <a:extLst>
                  <a:ext uri="{FF2B5EF4-FFF2-40B4-BE49-F238E27FC236}">
                    <a16:creationId xmlns:a16="http://schemas.microsoft.com/office/drawing/2014/main" id="{2F7FF5D1-E30E-400D-8C4F-2CAB73A37D91}"/>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nvGrpSpPr>
              <p:cNvPr id="75" name="Group 74">
                <a:extLst>
                  <a:ext uri="{FF2B5EF4-FFF2-40B4-BE49-F238E27FC236}">
                    <a16:creationId xmlns:a16="http://schemas.microsoft.com/office/drawing/2014/main" id="{08A3C201-8ED1-48D6-8490-8E8CE88EF404}"/>
                  </a:ext>
                </a:extLst>
              </p:cNvPr>
              <p:cNvGrpSpPr/>
              <p:nvPr/>
            </p:nvGrpSpPr>
            <p:grpSpPr>
              <a:xfrm>
                <a:off x="3371850" y="2413000"/>
                <a:ext cx="1619249" cy="295275"/>
                <a:chOff x="3371850" y="2416175"/>
                <a:chExt cx="1619249" cy="295275"/>
              </a:xfrm>
            </p:grpSpPr>
            <p:cxnSp>
              <p:nvCxnSpPr>
                <p:cNvPr id="76" name="Straight Connector 75">
                  <a:extLst>
                    <a:ext uri="{FF2B5EF4-FFF2-40B4-BE49-F238E27FC236}">
                      <a16:creationId xmlns:a16="http://schemas.microsoft.com/office/drawing/2014/main" id="{FCABA469-983A-474E-8C26-E0924497E8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DF5A726-A961-421D-BE12-ECD7F2E1294E}"/>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D542E9-5C50-4297-9124-E6968390BF9E}"/>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BF96FF0C-F6CC-4DD1-A8E6-3E7F564FFA98}"/>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ysClr val="windowText" lastClr="000000"/>
                  </a:solidFill>
                </a:rPr>
                <a:t>Quarantined</a:t>
              </a:r>
              <a:br>
                <a:rPr lang="en-US" sz="1200">
                  <a:solidFill>
                    <a:sysClr val="windowText" lastClr="000000"/>
                  </a:solidFill>
                </a:rPr>
              </a:br>
              <a:r>
                <a:rPr lang="en-US" sz="700">
                  <a:solidFill>
                    <a:sysClr val="windowText" lastClr="000000"/>
                  </a:solidFill>
                </a:rPr>
                <a:t>TTL 1/7/18</a:t>
              </a:r>
              <a:endParaRPr lang="en-US" sz="1200">
                <a:solidFill>
                  <a:sysClr val="windowText" lastClr="000000"/>
                </a:solidFill>
              </a:endParaRPr>
            </a:p>
          </p:txBody>
        </p:sp>
      </p:grpSp>
      <p:sp>
        <p:nvSpPr>
          <p:cNvPr id="2066" name="Rectangle 2065">
            <a:extLst>
              <a:ext uri="{FF2B5EF4-FFF2-40B4-BE49-F238E27FC236}">
                <a16:creationId xmlns:a16="http://schemas.microsoft.com/office/drawing/2014/main" id="{2BA8D694-4388-495F-951A-1FBD69EDE3C9}"/>
              </a:ext>
            </a:extLst>
          </p:cNvPr>
          <p:cNvSpPr/>
          <p:nvPr/>
        </p:nvSpPr>
        <p:spPr>
          <a:xfrm>
            <a:off x="8889963" y="2866296"/>
            <a:ext cx="2612534" cy="3011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7284" algn="l"/>
              </a:tabLst>
            </a:pPr>
            <a:r>
              <a:rPr lang="en-US" b="1"/>
              <a:t>Policies</a:t>
            </a:r>
          </a:p>
          <a:p>
            <a:pPr>
              <a:tabLst>
                <a:tab pos="1257284" algn="l"/>
              </a:tabLst>
            </a:pPr>
            <a:r>
              <a:rPr lang="en-US"/>
              <a:t>Quarantine	7 days</a:t>
            </a:r>
          </a:p>
          <a:p>
            <a:pPr>
              <a:tabLst>
                <a:tab pos="1257284" algn="l"/>
              </a:tabLst>
            </a:pPr>
            <a:r>
              <a:rPr lang="en-US"/>
              <a:t>Default	14 days</a:t>
            </a:r>
          </a:p>
          <a:p>
            <a:pPr>
              <a:tabLst>
                <a:tab pos="1257284" algn="l"/>
              </a:tabLst>
            </a:pPr>
            <a:r>
              <a:rPr lang="en-US"/>
              <a:t>Release	3 years</a:t>
            </a:r>
          </a:p>
        </p:txBody>
      </p:sp>
      <p:pic>
        <p:nvPicPr>
          <p:cNvPr id="52" name="Picture 14" descr="Related image">
            <a:extLst>
              <a:ext uri="{FF2B5EF4-FFF2-40B4-BE49-F238E27FC236}">
                <a16:creationId xmlns:a16="http://schemas.microsoft.com/office/drawing/2014/main" id="{08A50A47-AD3F-4FEA-9C0E-DA2E3D2F1CF8}"/>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78552" y="2934978"/>
            <a:ext cx="481478" cy="48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7727"/>
      </p:ext>
    </p:extLst>
  </p:cSld>
  <p:clrMapOvr>
    <a:masterClrMapping/>
  </p:clrMapOvr>
  <mc:AlternateContent xmlns:mc="http://schemas.openxmlformats.org/markup-compatibility/2006" xmlns:p14="http://schemas.microsoft.com/office/powerpoint/2010/main">
    <mc:Choice Requires="p14">
      <p:transition spd="med" p14:dur="700" advTm="1692">
        <p:fade/>
      </p:transition>
    </mc:Choice>
    <mc:Fallback xmlns="">
      <p:transition spd="med" advTm="1692">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D51F-A5FF-4602-921E-810FF27800E1}"/>
              </a:ext>
            </a:extLst>
          </p:cNvPr>
          <p:cNvSpPr>
            <a:spLocks noGrp="1"/>
          </p:cNvSpPr>
          <p:nvPr>
            <p:ph type="title"/>
          </p:nvPr>
        </p:nvSpPr>
        <p:spPr>
          <a:xfrm>
            <a:off x="838200" y="365125"/>
            <a:ext cx="10515600" cy="1325563"/>
          </a:xfrm>
        </p:spPr>
        <p:txBody>
          <a:bodyPr/>
          <a:lstStyle/>
          <a:p>
            <a:r>
              <a:rPr lang="en-US" dirty="0"/>
              <a:t>Additional Features Coming 2019</a:t>
            </a:r>
          </a:p>
        </p:txBody>
      </p:sp>
      <p:sp>
        <p:nvSpPr>
          <p:cNvPr id="4" name="Text Placeholder 3">
            <a:extLst>
              <a:ext uri="{FF2B5EF4-FFF2-40B4-BE49-F238E27FC236}">
                <a16:creationId xmlns:a16="http://schemas.microsoft.com/office/drawing/2014/main" id="{386D82E0-028F-4FE4-BD69-DC21F9196BE7}"/>
              </a:ext>
            </a:extLst>
          </p:cNvPr>
          <p:cNvSpPr>
            <a:spLocks noGrp="1"/>
          </p:cNvSpPr>
          <p:nvPr>
            <p:ph type="body" sz="quarter" idx="10"/>
          </p:nvPr>
        </p:nvSpPr>
        <p:spPr>
          <a:xfrm>
            <a:off x="584201" y="1435526"/>
            <a:ext cx="11018520" cy="5449873"/>
          </a:xfrm>
        </p:spPr>
        <p:txBody>
          <a:bodyPr>
            <a:normAutofit/>
          </a:bodyPr>
          <a:lstStyle/>
          <a:p>
            <a:r>
              <a:rPr lang="en-US" sz="3530" dirty="0"/>
              <a:t>Repo Level RBAC (Images &amp; Charts)</a:t>
            </a:r>
          </a:p>
          <a:p>
            <a:r>
              <a:rPr lang="en-US" sz="3530" dirty="0"/>
              <a:t>Time Based Tokens</a:t>
            </a:r>
          </a:p>
          <a:p>
            <a:r>
              <a:rPr lang="en-US" sz="3530" dirty="0"/>
              <a:t>Public/Anonymous Access</a:t>
            </a:r>
          </a:p>
          <a:p>
            <a:r>
              <a:rPr lang="en-US" sz="3530" dirty="0"/>
              <a:t>Self Diagnostic Audit Logging</a:t>
            </a:r>
          </a:p>
          <a:p>
            <a:r>
              <a:rPr lang="en-US" sz="3530" dirty="0"/>
              <a:t>Image Usage Telemetry</a:t>
            </a:r>
          </a:p>
          <a:p>
            <a:r>
              <a:rPr lang="en-US" sz="3530" dirty="0"/>
              <a:t>On-Prem Replicated Node</a:t>
            </a:r>
          </a:p>
          <a:p>
            <a:r>
              <a:rPr lang="en-US" sz="3530" dirty="0"/>
              <a:t>Gitlab Support</a:t>
            </a:r>
          </a:p>
        </p:txBody>
      </p:sp>
    </p:spTree>
    <p:extLst>
      <p:ext uri="{BB962C8B-B14F-4D97-AF65-F5344CB8AC3E}">
        <p14:creationId xmlns:p14="http://schemas.microsoft.com/office/powerpoint/2010/main" val="878959298"/>
      </p:ext>
    </p:extLst>
  </p:cSld>
  <p:clrMapOvr>
    <a:masterClrMapping/>
  </p:clrMapOvr>
  <p:transition advTm="551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1518-786B-47E7-96FD-1A5A73256992}"/>
              </a:ext>
            </a:extLst>
          </p:cNvPr>
          <p:cNvSpPr>
            <a:spLocks noGrp="1"/>
          </p:cNvSpPr>
          <p:nvPr>
            <p:ph type="title"/>
          </p:nvPr>
        </p:nvSpPr>
        <p:spPr/>
        <p:txBody>
          <a:bodyPr/>
          <a:lstStyle/>
          <a:p>
            <a:r>
              <a:rPr lang="en-US" dirty="0"/>
              <a:t>Registry Storage</a:t>
            </a:r>
          </a:p>
        </p:txBody>
      </p:sp>
      <p:sp>
        <p:nvSpPr>
          <p:cNvPr id="3" name="Text Placeholder 2">
            <a:extLst>
              <a:ext uri="{FF2B5EF4-FFF2-40B4-BE49-F238E27FC236}">
                <a16:creationId xmlns:a16="http://schemas.microsoft.com/office/drawing/2014/main" id="{FABFFDD7-24A1-44C6-AFD3-7871C4906320}"/>
              </a:ext>
            </a:extLst>
          </p:cNvPr>
          <p:cNvSpPr>
            <a:spLocks noGrp="1"/>
          </p:cNvSpPr>
          <p:nvPr>
            <p:ph type="body" sz="quarter" idx="10"/>
          </p:nvPr>
        </p:nvSpPr>
        <p:spPr>
          <a:xfrm>
            <a:off x="595407" y="1435526"/>
            <a:ext cx="11018520" cy="2351413"/>
          </a:xfrm>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p:txBody>
      </p:sp>
      <p:grpSp>
        <p:nvGrpSpPr>
          <p:cNvPr id="9" name="Group 8">
            <a:extLst>
              <a:ext uri="{FF2B5EF4-FFF2-40B4-BE49-F238E27FC236}">
                <a16:creationId xmlns:a16="http://schemas.microsoft.com/office/drawing/2014/main" id="{78F4B30F-EFC9-489B-9C5B-7276E654AA99}"/>
              </a:ext>
            </a:extLst>
          </p:cNvPr>
          <p:cNvGrpSpPr/>
          <p:nvPr/>
        </p:nvGrpSpPr>
        <p:grpSpPr>
          <a:xfrm>
            <a:off x="5574111" y="2261240"/>
            <a:ext cx="4130158" cy="699984"/>
            <a:chOff x="7308723" y="2589771"/>
            <a:chExt cx="6230595" cy="1055968"/>
          </a:xfrm>
        </p:grpSpPr>
        <p:pic>
          <p:nvPicPr>
            <p:cNvPr id="4" name="Picture 8" descr="Image result for docker logo">
              <a:extLst>
                <a:ext uri="{FF2B5EF4-FFF2-40B4-BE49-F238E27FC236}">
                  <a16:creationId xmlns:a16="http://schemas.microsoft.com/office/drawing/2014/main" id="{B5B41927-D5C8-4CCE-B75B-797A85DC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23" y="2589771"/>
              <a:ext cx="3122783" cy="1055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open container initiative logo">
              <a:extLst>
                <a:ext uri="{FF2B5EF4-FFF2-40B4-BE49-F238E27FC236}">
                  <a16:creationId xmlns:a16="http://schemas.microsoft.com/office/drawing/2014/main" id="{88C1C5E0-D075-4E2A-883B-CBB3A4B99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506" y="2768126"/>
              <a:ext cx="3107812" cy="69925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C166D2F-DFDA-4081-83E7-62FC5A0ED19F}"/>
              </a:ext>
            </a:extLst>
          </p:cNvPr>
          <p:cNvPicPr>
            <a:picLocks noChangeAspect="1"/>
          </p:cNvPicPr>
          <p:nvPr/>
        </p:nvPicPr>
        <p:blipFill>
          <a:blip r:embed="rId4"/>
          <a:stretch>
            <a:fillRect/>
          </a:stretch>
        </p:blipFill>
        <p:spPr>
          <a:xfrm>
            <a:off x="8019567" y="2842996"/>
            <a:ext cx="806133" cy="839444"/>
          </a:xfrm>
          <a:prstGeom prst="rect">
            <a:avLst/>
          </a:prstGeom>
        </p:spPr>
      </p:pic>
      <p:pic>
        <p:nvPicPr>
          <p:cNvPr id="7" name="Picture 6">
            <a:extLst>
              <a:ext uri="{FF2B5EF4-FFF2-40B4-BE49-F238E27FC236}">
                <a16:creationId xmlns:a16="http://schemas.microsoft.com/office/drawing/2014/main" id="{31C9ABA2-97C9-44DD-9C4F-DA6F8B23006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22303" y="154530"/>
            <a:ext cx="1000813" cy="961480"/>
          </a:xfrm>
          <a:prstGeom prst="rect">
            <a:avLst/>
          </a:prstGeom>
        </p:spPr>
      </p:pic>
    </p:spTree>
    <p:extLst>
      <p:ext uri="{BB962C8B-B14F-4D97-AF65-F5344CB8AC3E}">
        <p14:creationId xmlns:p14="http://schemas.microsoft.com/office/powerpoint/2010/main" val="832962737"/>
      </p:ext>
    </p:extLst>
  </p:cSld>
  <p:clrMapOvr>
    <a:masterClrMapping/>
  </p:clrMapOvr>
  <p:transition advTm="6445">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dirty="0">
                <a:solidFill>
                  <a:schemeClr val="bg1"/>
                </a:solidFill>
                <a:latin typeface="Consolas" panose="020B0609020204030204" pitchFamily="49" charset="0"/>
              </a:rPr>
              <a:t>docker build –t web:1</a:t>
            </a:r>
          </a:p>
          <a:p>
            <a:pPr defTabSz="1218966">
              <a:defRPr/>
            </a:pPr>
            <a:r>
              <a:rPr lang="en-US" sz="1176" b="1" kern="0" dirty="0">
                <a:solidFill>
                  <a:schemeClr val="bg1"/>
                </a:solidFill>
                <a:latin typeface="Consolas" panose="020B0609020204030204" pitchFamily="49" charset="0"/>
              </a:rPr>
              <a:t>docker build –t quotes:1</a:t>
            </a:r>
          </a:p>
          <a:p>
            <a:pPr defTabSz="1218966">
              <a:defRPr/>
            </a:pPr>
            <a:r>
              <a:rPr lang="en-US" sz="1176" b="1" kern="0" dirty="0">
                <a:solidFill>
                  <a:schemeClr val="bg1"/>
                </a:solidFill>
                <a:latin typeface="Consolas" panose="020B0609020204030204" pitchFamily="49" charset="0"/>
              </a:rPr>
              <a:t>docker build –t important:1</a:t>
            </a:r>
          </a:p>
          <a:p>
            <a:pPr defTabSz="1218966">
              <a:defRPr/>
            </a:pPr>
            <a:endParaRPr lang="en-US" sz="1176" b="1" kern="0" dirty="0">
              <a:solidFill>
                <a:schemeClr val="bg1"/>
              </a:solidFill>
              <a:latin typeface="Consolas" panose="020B0609020204030204" pitchFamily="49" charset="0"/>
            </a:endParaRPr>
          </a:p>
          <a:p>
            <a:pPr defTabSz="1218966">
              <a:defRPr/>
            </a:pPr>
            <a:r>
              <a:rPr lang="en-US" sz="1176" b="1" kern="0" dirty="0">
                <a:solidFill>
                  <a:schemeClr val="bg1"/>
                </a:solidFill>
                <a:latin typeface="Consolas" panose="020B0609020204030204" pitchFamily="49" charset="0"/>
              </a:rPr>
              <a:t>docker push web:1</a:t>
            </a:r>
          </a:p>
          <a:p>
            <a:pPr defTabSz="1218966">
              <a:defRPr/>
            </a:pPr>
            <a:r>
              <a:rPr lang="en-US" sz="1176" b="1" kern="0" dirty="0">
                <a:solidFill>
                  <a:schemeClr val="bg1"/>
                </a:solidFill>
                <a:latin typeface="Consolas" panose="020B0609020204030204" pitchFamily="49" charset="0"/>
              </a:rPr>
              <a:t>docker push quotes:1</a:t>
            </a:r>
          </a:p>
          <a:p>
            <a:pPr defTabSz="1218966">
              <a:defRPr/>
            </a:pPr>
            <a:r>
              <a:rPr lang="en-US" sz="1176" b="1" kern="0" dirty="0">
                <a:solidFill>
                  <a:schemeClr val="bg1"/>
                </a:solidFill>
                <a:latin typeface="Consolas" panose="020B0609020204030204" pitchFamily="49" charset="0"/>
              </a:rPr>
              <a:t>docker push important:1</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latin typeface="Calibri"/>
                </a:rPr>
                <a:t>important:1</a:t>
              </a:r>
            </a:p>
            <a:p>
              <a:pPr algn="ctr" defTabSz="1218966">
                <a:defRPr/>
              </a:pPr>
              <a:r>
                <a:rPr lang="en-US" sz="600" kern="0" dirty="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latin typeface="Calibri"/>
                </a:rPr>
                <a:t>quotes:1</a:t>
              </a:r>
            </a:p>
            <a:p>
              <a:pPr algn="ctr" defTabSz="1218966">
                <a:defRPr/>
              </a:pPr>
              <a:r>
                <a:rPr lang="en-US" sz="600" kern="0" dirty="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600"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00"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dirty="0">
                  <a:solidFill>
                    <a:srgbClr val="353535"/>
                  </a:solidFill>
                  <a:latin typeface="Calibri"/>
                </a:rPr>
                <a:t>quotes:1</a:t>
              </a:r>
            </a:p>
            <a:p>
              <a:pPr lvl="0" algn="ctr" defTabSz="1218966">
                <a:defRPr/>
              </a:pPr>
              <a:r>
                <a:rPr lang="en-US" sz="600"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49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dirty="0">
                <a:solidFill>
                  <a:srgbClr val="353535"/>
                </a:solidFill>
                <a:latin typeface="Calibri"/>
              </a:rPr>
              <a:t>quotes:1</a:t>
            </a:r>
          </a:p>
          <a:p>
            <a:pPr algn="ctr" defTabSz="1218966">
              <a:defRPr/>
            </a:pPr>
            <a:r>
              <a:rPr lang="en-US" sz="49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dirty="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dirty="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dirty="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427" y="5040881"/>
            <a:ext cx="47445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dirty="0">
                <a:solidFill>
                  <a:srgbClr val="353535"/>
                </a:solidFill>
                <a:latin typeface="Calibri"/>
              </a:rPr>
              <a:t>important:1</a:t>
            </a:r>
          </a:p>
          <a:p>
            <a:pPr lvl="0" algn="ctr" defTabSz="1218966">
              <a:defRPr/>
            </a:pPr>
            <a:r>
              <a:rPr lang="en-US" sz="687"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dirty="0">
                <a:solidFill>
                  <a:srgbClr val="353535"/>
                </a:solidFill>
                <a:latin typeface="Calibri"/>
              </a:rPr>
              <a:t>quotes:1</a:t>
            </a:r>
          </a:p>
          <a:p>
            <a:pPr lvl="0" algn="ctr" defTabSz="1218966">
              <a:defRPr/>
            </a:pPr>
            <a:r>
              <a:rPr lang="en-US" sz="687"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dirty="0">
                <a:solidFill>
                  <a:srgbClr val="FFFFFF"/>
                </a:solidFill>
                <a:latin typeface="Calibri"/>
              </a:rPr>
              <a:t>web:1</a:t>
            </a:r>
          </a:p>
          <a:p>
            <a:pPr algn="ctr" defTabSz="1218966">
              <a:defRPr/>
            </a:pPr>
            <a:r>
              <a:rPr lang="en-US" sz="687"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00"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dirty="0">
                <a:solidFill>
                  <a:srgbClr val="353535"/>
                </a:solidFill>
                <a:latin typeface="Calibri"/>
              </a:rPr>
              <a:t>quotes:1</a:t>
            </a:r>
          </a:p>
          <a:p>
            <a:pPr algn="ctr" defTabSz="1218966">
              <a:defRPr/>
            </a:pPr>
            <a:r>
              <a:rPr lang="en-US" sz="687"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rgbClr val="353535"/>
                </a:solidFill>
                <a:latin typeface="Calibri"/>
              </a:rPr>
              <a:t>important:1</a:t>
            </a:r>
          </a:p>
          <a:p>
            <a:pPr algn="ctr" defTabSz="1218966">
              <a:defRPr/>
            </a:pPr>
            <a:r>
              <a:rPr lang="en-US" sz="687"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advTm="39745">
        <p:fade/>
      </p:transition>
    </mc:Choice>
    <mc:Fallback xmlns="">
      <p:transition spd="med" advTm="397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1A1A1A"/>
                  </a:solidFill>
                  <a:effectLst/>
                  <a:uLnTx/>
                  <a:uFillTx/>
                  <a:latin typeface="Segoe UI"/>
                  <a:ea typeface="+mn-ea"/>
                  <a:cs typeface="+mn-cs"/>
                </a:rPr>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1A1A1A"/>
                  </a:solidFill>
                  <a:effectLst/>
                  <a:uLnTx/>
                  <a:uFillTx/>
                  <a:latin typeface="Segoe UI"/>
                  <a:ea typeface="+mn-ea"/>
                  <a:cs typeface="+mn-cs"/>
                </a:rPr>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Segoe UI"/>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endParaRPr kumimoji="0" lang="en-US" sz="2615"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Hosted </a:t>
            </a:r>
            <a:b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463" y="4946607"/>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1807" y="2180761"/>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6874" y="4573450"/>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42813"/>
            <a:stretch/>
          </p:blipFill>
          <p:spPr>
            <a:xfrm rot="3040862">
              <a:off x="3771616" y="2827385"/>
              <a:ext cx="837053" cy="1463703"/>
            </a:xfrm>
            <a:prstGeom prst="rect">
              <a:avLst/>
            </a:prstGeom>
          </p:spPr>
        </p:pic>
      </p:grpSp>
    </p:spTree>
    <p:custDataLst>
      <p:tags r:id="rId1"/>
    </p:custDataLst>
    <p:extLst>
      <p:ext uri="{BB962C8B-B14F-4D97-AF65-F5344CB8AC3E}">
        <p14:creationId xmlns:p14="http://schemas.microsoft.com/office/powerpoint/2010/main" val="3721569127"/>
      </p:ext>
    </p:extLst>
  </p:cSld>
  <p:clrMapOvr>
    <a:masterClrMapping/>
  </p:clrMapOvr>
  <p:transition spd="slow" advTm="31362">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70"/>
                                        </p:tgtEl>
                                        <p:attrNameLst>
                                          <p:attrName>style.visibility</p:attrName>
                                        </p:attrNameLst>
                                      </p:cBhvr>
                                      <p:to>
                                        <p:strVal val="visible"/>
                                      </p:to>
                                    </p:set>
                                    <p:animEffect transition="in" filter="fade">
                                      <p:cBhvr>
                                        <p:cTn id="120" dur="500"/>
                                        <p:tgtEl>
                                          <p:spTgt spid="2070"/>
                                        </p:tgtEl>
                                      </p:cBhvr>
                                    </p:animEffect>
                                    <p:anim calcmode="lin" valueType="num">
                                      <p:cBhvr>
                                        <p:cTn id="121" dur="500" fill="hold"/>
                                        <p:tgtEl>
                                          <p:spTgt spid="2070"/>
                                        </p:tgtEl>
                                        <p:attrNameLst>
                                          <p:attrName>ppt_x</p:attrName>
                                        </p:attrNameLst>
                                      </p:cBhvr>
                                      <p:tavLst>
                                        <p:tav tm="0">
                                          <p:val>
                                            <p:strVal val="#ppt_x"/>
                                          </p:val>
                                        </p:tav>
                                        <p:tav tm="100000">
                                          <p:val>
                                            <p:strVal val="#ppt_x"/>
                                          </p:val>
                                        </p:tav>
                                      </p:tavLst>
                                    </p:anim>
                                    <p:anim calcmode="lin" valueType="num">
                                      <p:cBhvr>
                                        <p:cTn id="122"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6"/>
                                        </p:tgtEl>
                                        <p:attrNameLst>
                                          <p:attrName>style.visibility</p:attrName>
                                        </p:attrNameLst>
                                      </p:cBhvr>
                                      <p:to>
                                        <p:strVal val="visible"/>
                                      </p:to>
                                    </p:set>
                                    <p:animEffect transition="in" filter="fade">
                                      <p:cBhvr>
                                        <p:cTn id="127" dur="500"/>
                                        <p:tgtEl>
                                          <p:spTgt spid="2066"/>
                                        </p:tgtEl>
                                      </p:cBhvr>
                                    </p:animEffect>
                                    <p:anim calcmode="lin" valueType="num">
                                      <p:cBhvr>
                                        <p:cTn id="128" dur="500" fill="hold"/>
                                        <p:tgtEl>
                                          <p:spTgt spid="2066"/>
                                        </p:tgtEl>
                                        <p:attrNameLst>
                                          <p:attrName>ppt_x</p:attrName>
                                        </p:attrNameLst>
                                      </p:cBhvr>
                                      <p:tavLst>
                                        <p:tav tm="0">
                                          <p:val>
                                            <p:strVal val="#ppt_x"/>
                                          </p:val>
                                        </p:tav>
                                        <p:tav tm="100000">
                                          <p:val>
                                            <p:strVal val="#ppt_x"/>
                                          </p:val>
                                        </p:tav>
                                      </p:tavLst>
                                    </p:anim>
                                    <p:anim calcmode="lin" valueType="num">
                                      <p:cBhvr>
                                        <p:cTn id="129"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72"/>
                                        </p:tgtEl>
                                        <p:attrNameLst>
                                          <p:attrName>style.visibility</p:attrName>
                                        </p:attrNameLst>
                                      </p:cBhvr>
                                      <p:to>
                                        <p:strVal val="visible"/>
                                      </p:to>
                                    </p:set>
                                    <p:animEffect transition="in" filter="fade">
                                      <p:cBhvr>
                                        <p:cTn id="134" dur="500"/>
                                        <p:tgtEl>
                                          <p:spTgt spid="2072"/>
                                        </p:tgtEl>
                                      </p:cBhvr>
                                    </p:animEffect>
                                    <p:anim calcmode="lin" valueType="num">
                                      <p:cBhvr>
                                        <p:cTn id="135" dur="500" fill="hold"/>
                                        <p:tgtEl>
                                          <p:spTgt spid="2072"/>
                                        </p:tgtEl>
                                        <p:attrNameLst>
                                          <p:attrName>ppt_x</p:attrName>
                                        </p:attrNameLst>
                                      </p:cBhvr>
                                      <p:tavLst>
                                        <p:tav tm="0">
                                          <p:val>
                                            <p:strVal val="#ppt_x"/>
                                          </p:val>
                                        </p:tav>
                                        <p:tav tm="100000">
                                          <p:val>
                                            <p:strVal val="#ppt_x"/>
                                          </p:val>
                                        </p:tav>
                                      </p:tavLst>
                                    </p:anim>
                                    <p:anim calcmode="lin" valueType="num">
                                      <p:cBhvr>
                                        <p:cTn id="136"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58"/>
                                        </p:tgtEl>
                                        <p:attrNameLst>
                                          <p:attrName>style.visibility</p:attrName>
                                        </p:attrNameLst>
                                      </p:cBhvr>
                                      <p:to>
                                        <p:strVal val="visible"/>
                                      </p:to>
                                    </p:set>
                                    <p:animEffect transition="in" filter="fade">
                                      <p:cBhvr>
                                        <p:cTn id="141" dur="500"/>
                                        <p:tgtEl>
                                          <p:spTgt spid="2058"/>
                                        </p:tgtEl>
                                      </p:cBhvr>
                                    </p:animEffect>
                                    <p:anim calcmode="lin" valueType="num">
                                      <p:cBhvr>
                                        <p:cTn id="142" dur="500" fill="hold"/>
                                        <p:tgtEl>
                                          <p:spTgt spid="2058"/>
                                        </p:tgtEl>
                                        <p:attrNameLst>
                                          <p:attrName>ppt_x</p:attrName>
                                        </p:attrNameLst>
                                      </p:cBhvr>
                                      <p:tavLst>
                                        <p:tav tm="0">
                                          <p:val>
                                            <p:strVal val="#ppt_x"/>
                                          </p:val>
                                        </p:tav>
                                        <p:tav tm="100000">
                                          <p:val>
                                            <p:strVal val="#ppt_x"/>
                                          </p:val>
                                        </p:tav>
                                      </p:tavLst>
                                    </p:anim>
                                    <p:anim calcmode="lin" valueType="num">
                                      <p:cBhvr>
                                        <p:cTn id="143"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069"/>
                                        </p:tgtEl>
                                        <p:attrNameLst>
                                          <p:attrName>style.visibility</p:attrName>
                                        </p:attrNameLst>
                                      </p:cBhvr>
                                      <p:to>
                                        <p:strVal val="visible"/>
                                      </p:to>
                                    </p:set>
                                    <p:animEffect transition="in" filter="fade">
                                      <p:cBhvr>
                                        <p:cTn id="148" dur="500"/>
                                        <p:tgtEl>
                                          <p:spTgt spid="206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xit" presetSubtype="0" fill="hold" nodeType="clickEffect">
                                  <p:stCondLst>
                                    <p:cond delay="0"/>
                                  </p:stCondLst>
                                  <p:childTnLst>
                                    <p:animEffect transition="out" filter="dissolve">
                                      <p:cBhvr>
                                        <p:cTn id="152" dur="500"/>
                                        <p:tgtEl>
                                          <p:spTgt spid="2069"/>
                                        </p:tgtEl>
                                      </p:cBhvr>
                                    </p:animEffect>
                                    <p:set>
                                      <p:cBhvr>
                                        <p:cTn id="153" dur="1" fill="hold">
                                          <p:stCondLst>
                                            <p:cond delay="499"/>
                                          </p:stCondLst>
                                        </p:cTn>
                                        <p:tgtEl>
                                          <p:spTgt spid="2069"/>
                                        </p:tgtEl>
                                        <p:attrNameLst>
                                          <p:attrName>style.visibility</p:attrName>
                                        </p:attrNameLst>
                                      </p:cBhvr>
                                      <p:to>
                                        <p:strVal val="hidden"/>
                                      </p:to>
                                    </p:set>
                                  </p:childTnLst>
                                </p:cTn>
                              </p:par>
                              <p:par>
                                <p:cTn id="154" presetID="2" presetClass="entr" presetSubtype="4" fill="hold" nodeType="withEffect">
                                  <p:stCondLst>
                                    <p:cond delay="0"/>
                                  </p:stCondLst>
                                  <p:childTnLst>
                                    <p:set>
                                      <p:cBhvr>
                                        <p:cTn id="155" dur="1" fill="hold">
                                          <p:stCondLst>
                                            <p:cond delay="0"/>
                                          </p:stCondLst>
                                        </p:cTn>
                                        <p:tgtEl>
                                          <p:spTgt spid="2071"/>
                                        </p:tgtEl>
                                        <p:attrNameLst>
                                          <p:attrName>style.visibility</p:attrName>
                                        </p:attrNameLst>
                                      </p:cBhvr>
                                      <p:to>
                                        <p:strVal val="visible"/>
                                      </p:to>
                                    </p:set>
                                    <p:anim calcmode="lin" valueType="num">
                                      <p:cBhvr additive="base">
                                        <p:cTn id="156" dur="500" fill="hold"/>
                                        <p:tgtEl>
                                          <p:spTgt spid="2071"/>
                                        </p:tgtEl>
                                        <p:attrNameLst>
                                          <p:attrName>ppt_x</p:attrName>
                                        </p:attrNameLst>
                                      </p:cBhvr>
                                      <p:tavLst>
                                        <p:tav tm="0">
                                          <p:val>
                                            <p:strVal val="#ppt_x"/>
                                          </p:val>
                                        </p:tav>
                                        <p:tav tm="100000">
                                          <p:val>
                                            <p:strVal val="#ppt_x"/>
                                          </p:val>
                                        </p:tav>
                                      </p:tavLst>
                                    </p:anim>
                                    <p:anim calcmode="lin" valueType="num">
                                      <p:cBhvr additive="base">
                                        <p:cTn id="157"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3000" fill="hold"/>
                                        <p:tgtEl>
                                          <p:spTgt spid="2062"/>
                                        </p:tgtEl>
                                      </p:cBhvr>
                                      <p:by x="400000" y="400000"/>
                                    </p:animScale>
                                  </p:childTnLst>
                                </p:cTn>
                              </p:par>
                              <p:par>
                                <p:cTn id="162" presetID="15" presetClass="exit" presetSubtype="0" fill="hold" nodeType="withEffect">
                                  <p:stCondLst>
                                    <p:cond delay="2100"/>
                                  </p:stCondLst>
                                  <p:childTnLst>
                                    <p:anim calcmode="lin" valueType="num">
                                      <p:cBhvr>
                                        <p:cTn id="163" dur="1000"/>
                                        <p:tgtEl>
                                          <p:spTgt spid="2062"/>
                                        </p:tgtEl>
                                        <p:attrNameLst>
                                          <p:attrName>ppt_w</p:attrName>
                                        </p:attrNameLst>
                                      </p:cBhvr>
                                      <p:tavLst>
                                        <p:tav tm="0">
                                          <p:val>
                                            <p:strVal val="ppt_w"/>
                                          </p:val>
                                        </p:tav>
                                        <p:tav tm="100000">
                                          <p:val>
                                            <p:fltVal val="0"/>
                                          </p:val>
                                        </p:tav>
                                      </p:tavLst>
                                    </p:anim>
                                    <p:anim calcmode="lin" valueType="num">
                                      <p:cBhvr>
                                        <p:cTn id="164" dur="1000"/>
                                        <p:tgtEl>
                                          <p:spTgt spid="2062"/>
                                        </p:tgtEl>
                                        <p:attrNameLst>
                                          <p:attrName>ppt_h</p:attrName>
                                        </p:attrNameLst>
                                      </p:cBhvr>
                                      <p:tavLst>
                                        <p:tav tm="0">
                                          <p:val>
                                            <p:strVal val="ppt_h"/>
                                          </p:val>
                                        </p:tav>
                                        <p:tav tm="100000">
                                          <p:val>
                                            <p:fltVal val="0"/>
                                          </p:val>
                                        </p:tav>
                                      </p:tavLst>
                                    </p:anim>
                                    <p:anim calcmode="lin" valueType="num">
                                      <p:cBhvr>
                                        <p:cTn id="165"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66"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67"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Segoe UI"/>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dirty="0"/>
              <a:t>Container Builds - </a:t>
            </a:r>
            <a:r>
              <a:rPr lang="en-US" b="0" i="1" dirty="0"/>
              <a:t>using </a:t>
            </a:r>
            <a:r>
              <a:rPr lang="en-US" i="1" dirty="0"/>
              <a:t>a Container Mindset</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endParaRPr kumimoji="0" lang="en-US" sz="2615"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marR="0" lvl="0" indent="-304690" algn="ctr" defTabSz="117115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Hosted </a:t>
            </a:r>
            <a:b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1A1A1A"/>
                </a:solidFill>
                <a:effectLst/>
                <a:uLnTx/>
                <a:uFillTx/>
                <a:latin typeface="Segoe UI"/>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51599" y="1387345"/>
            <a:ext cx="391244" cy="391244"/>
          </a:xfrm>
          <a:prstGeom prst="rect">
            <a:avLst/>
          </a:prstGeom>
        </p:spPr>
      </p:pic>
    </p:spTree>
    <p:custDataLst>
      <p:tags r:id="rId1"/>
    </p:custDataLst>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544">
        <p15:prstTrans prst="crush"/>
      </p:transition>
    </mc:Choice>
    <mc:Fallback xmlns="">
      <p:transition spd="slow" advTm="45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a:xfrm>
            <a:off x="585216" y="3035808"/>
            <a:ext cx="9144000" cy="1772793"/>
          </a:xfrm>
        </p:spPr>
        <p:txBody>
          <a:bodyPr anchor="t"/>
          <a:lstStyle/>
          <a:p>
            <a:r>
              <a:rPr lang="en-US" dirty="0"/>
              <a:t>ACR Tasks</a:t>
            </a:r>
            <a:br>
              <a:rPr lang="en-US" dirty="0"/>
            </a:br>
            <a:br>
              <a:rPr lang="en-US" dirty="0"/>
            </a:br>
            <a:r>
              <a:rPr lang="en-US" sz="2800" i="1" dirty="0"/>
              <a:t>A primitive of container </a:t>
            </a:r>
            <a:br>
              <a:rPr lang="en-US" sz="2800" i="1" dirty="0"/>
            </a:br>
            <a:r>
              <a:rPr lang="en-US" sz="2800" i="1" dirty="0"/>
              <a:t>lifecycle management</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
        <p:nvSpPr>
          <p:cNvPr id="6" name="Rectangle 5">
            <a:extLst>
              <a:ext uri="{FF2B5EF4-FFF2-40B4-BE49-F238E27FC236}">
                <a16:creationId xmlns:a16="http://schemas.microsoft.com/office/drawing/2014/main" id="{4D9F5965-4FD6-4435-8341-635744227BDD}"/>
              </a:ext>
            </a:extLst>
          </p:cNvPr>
          <p:cNvSpPr/>
          <p:nvPr/>
        </p:nvSpPr>
        <p:spPr>
          <a:xfrm>
            <a:off x="4393933" y="5751314"/>
            <a:ext cx="3358420" cy="646331"/>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rPr>
              <a:t>aka.ms/acr/tasks</a:t>
            </a:r>
          </a:p>
        </p:txBody>
      </p:sp>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advTm="2418">
        <p:fade/>
      </p:transition>
    </mc:Choice>
    <mc:Fallback xmlns="">
      <p:transition spd="med" advTm="241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88" y="537"/>
            <a:ext cx="2091628" cy="68579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1177"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091715" y="538"/>
            <a:ext cx="0" cy="685693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7934535" y="2831456"/>
            <a:ext cx="3772052" cy="2082177"/>
          </a:xfrm>
          <a:prstGeom prst="rect">
            <a:avLst/>
          </a:prstGeom>
        </p:spPr>
        <p:txBody>
          <a:bodyPr wrap="square">
            <a:spAutoFit/>
          </a:bodyPr>
          <a:lstStyle/>
          <a:p>
            <a:pPr defTabSz="914411">
              <a:spcAft>
                <a:spcPts val="1177"/>
              </a:spcAft>
            </a:pPr>
            <a:r>
              <a:rPr lang="en-US" sz="1373" dirty="0">
                <a:solidFill>
                  <a:srgbClr val="505050"/>
                </a:solidFill>
              </a:rPr>
              <a:t>Enable applications and algorithms to </a:t>
            </a:r>
            <a:br>
              <a:rPr lang="en-US" sz="1373" dirty="0">
                <a:solidFill>
                  <a:srgbClr val="505050"/>
                </a:solidFill>
              </a:rPr>
            </a:br>
            <a:r>
              <a:rPr lang="en-US" sz="1373" dirty="0">
                <a:solidFill>
                  <a:srgbClr val="505050"/>
                </a:solidFill>
              </a:rPr>
              <a:t>easily and efficiently run in parallel at scale.</a:t>
            </a:r>
          </a:p>
          <a:p>
            <a:pPr defTabSz="914411">
              <a:spcAft>
                <a:spcPts val="1177"/>
              </a:spcAft>
            </a:pPr>
            <a:r>
              <a:rPr lang="en-US" sz="1373" dirty="0">
                <a:solidFill>
                  <a:srgbClr val="505050"/>
                </a:solidFill>
              </a:rPr>
              <a:t>Run Batch tasks without having to manage an </a:t>
            </a:r>
            <a:br>
              <a:rPr lang="en-US" sz="1373" dirty="0">
                <a:solidFill>
                  <a:srgbClr val="505050"/>
                </a:solidFill>
              </a:rPr>
            </a:br>
            <a:r>
              <a:rPr lang="en-US" sz="1373" dirty="0">
                <a:solidFill>
                  <a:srgbClr val="505050"/>
                </a:solidFill>
              </a:rPr>
              <a:t>environment and dependencies.</a:t>
            </a:r>
          </a:p>
          <a:p>
            <a:pPr defTabSz="914411">
              <a:spcAft>
                <a:spcPts val="1177"/>
              </a:spcAft>
            </a:pPr>
            <a:r>
              <a:rPr lang="en-US" sz="1373"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094034" y="515220"/>
            <a:ext cx="10097881" cy="871490"/>
          </a:xfrm>
          <a:prstGeom prst="rect">
            <a:avLst/>
          </a:prstGeom>
        </p:spPr>
        <p:txBody>
          <a:bodyPr vert="horz" wrap="square" lIns="146302" tIns="91438" rIns="146302" bIns="91438"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01" dirty="0">
                <a:solidFill>
                  <a:srgbClr val="505050"/>
                </a:solidFill>
              </a:rPr>
              <a:t>Azure </a:t>
            </a:r>
            <a:r>
              <a:rPr lang="en-US" sz="4801" dirty="0">
                <a:solidFill>
                  <a:srgbClr val="505050"/>
                </a:solidFill>
              </a:rPr>
              <a:t>Container Registry Tasks</a:t>
            </a:r>
            <a:endParaRPr sz="4801" dirty="0">
              <a:solidFill>
                <a:srgbClr val="505050"/>
              </a:solidFill>
            </a:endParaRPr>
          </a:p>
        </p:txBody>
      </p:sp>
      <p:sp>
        <p:nvSpPr>
          <p:cNvPr id="169" name="TextBox 168">
            <a:extLst>
              <a:ext uri="{FF2B5EF4-FFF2-40B4-BE49-F238E27FC236}">
                <a16:creationId xmlns:a16="http://schemas.microsoft.com/office/drawing/2014/main" id="{9AC27511-56CE-4BA4-8E68-39EA4E858674}"/>
              </a:ext>
            </a:extLst>
          </p:cNvPr>
          <p:cNvSpPr txBox="1"/>
          <p:nvPr/>
        </p:nvSpPr>
        <p:spPr>
          <a:xfrm>
            <a:off x="2136058" y="1223223"/>
            <a:ext cx="10097881" cy="664811"/>
          </a:xfrm>
          <a:prstGeom prst="rect">
            <a:avLst/>
          </a:prstGeom>
          <a:noFill/>
        </p:spPr>
        <p:txBody>
          <a:bodyPr wrap="square" lIns="146302" tIns="146302" rIns="146302" bIns="146302" rtlCol="0">
            <a:spAutoFit/>
          </a:bodyPr>
          <a:lstStyle/>
          <a:p>
            <a:pPr algn="ctr" defTabSz="914411">
              <a:spcAft>
                <a:spcPts val="600"/>
              </a:spcAft>
            </a:pPr>
            <a:r>
              <a:rPr lang="en-US" sz="2400" dirty="0">
                <a:solidFill>
                  <a:srgbClr val="0072C6"/>
                </a:solidFill>
                <a:cs typeface="Segoe UI Semibold" panose="020B0702040204020203" pitchFamily="34" charset="0"/>
              </a:rPr>
              <a:t>Run task based jobs using graphs of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175769" y="3563084"/>
            <a:ext cx="705556" cy="71985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4" name="Group 3"/>
          <p:cNvGrpSpPr/>
          <p:nvPr/>
        </p:nvGrpSpPr>
        <p:grpSpPr>
          <a:xfrm>
            <a:off x="6144925" y="2492854"/>
            <a:ext cx="1144390" cy="2749628"/>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89654" tIns="44827" rIns="89654" bIns="44827"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cxnSp>
        <p:nvCxnSpPr>
          <p:cNvPr id="6" name="Straight Arrow Connector 5"/>
          <p:cNvCxnSpPr/>
          <p:nvPr/>
        </p:nvCxnSpPr>
        <p:spPr>
          <a:xfrm>
            <a:off x="4055369" y="3923010"/>
            <a:ext cx="1937166"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83334" y="648770"/>
            <a:ext cx="1332021" cy="48498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44079" y="252526"/>
            <a:ext cx="410532" cy="396242"/>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83334" y="2891032"/>
            <a:ext cx="1332021" cy="48329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34645" y="2507187"/>
            <a:ext cx="429399" cy="380858"/>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83334" y="6210428"/>
            <a:ext cx="1332021" cy="51015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06844" y="5831323"/>
            <a:ext cx="484998" cy="384380"/>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378">
                <a:lnSpc>
                  <a:spcPct val="90000"/>
                </a:lnSpc>
                <a:defRPr/>
              </a:pPr>
              <a:endParaRPr lang="en-US" sz="1177">
                <a:solidFill>
                  <a:srgbClr val="505050"/>
                </a:solidFill>
                <a:latin typeface="Segoe UI"/>
              </a:endParaRPr>
            </a:p>
          </p:txBody>
        </p:sp>
      </p:grpSp>
      <p:grpSp>
        <p:nvGrpSpPr>
          <p:cNvPr id="171" name="Group 170"/>
          <p:cNvGrpSpPr/>
          <p:nvPr/>
        </p:nvGrpSpPr>
        <p:grpSpPr>
          <a:xfrm>
            <a:off x="383334" y="3629763"/>
            <a:ext cx="1332021" cy="866040"/>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rPr>
                <a:t>Service Fabric</a:t>
              </a:r>
              <a:endParaRPr lang="en-US" sz="1177" dirty="0">
                <a:solidFill>
                  <a:schemeClr val="bg1">
                    <a:lumMod val="65000"/>
                  </a:schemeClr>
                </a:solidFill>
                <a:latin typeface="Segoe UI"/>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83334" y="1849389"/>
            <a:ext cx="1332021" cy="374576"/>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83334" y="5243289"/>
            <a:ext cx="1332021" cy="32430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0" tIns="89641" rIns="44820" bIns="89641" numCol="1" spcCol="0" rtlCol="0" fromWordArt="0" anchor="b" anchorCtr="0" forceAA="0" compatLnSpc="1">
            <a:prstTxWarp prst="textNoShape">
              <a:avLst/>
            </a:prstTxWarp>
            <a:noAutofit/>
          </a:bodyPr>
          <a:lstStyle/>
          <a:p>
            <a:pPr algn="ctr" defTabSz="914113" fontAlgn="base">
              <a:lnSpc>
                <a:spcPct val="90000"/>
              </a:lnSpc>
              <a:spcBef>
                <a:spcPct val="0"/>
              </a:spcBef>
              <a:spcAft>
                <a:spcPct val="0"/>
              </a:spcAft>
              <a:defRPr/>
            </a:pPr>
            <a:r>
              <a:rPr lang="en-US" sz="1177"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31899" y="4824386"/>
            <a:ext cx="434891" cy="434891"/>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44462" y="1448623"/>
            <a:ext cx="409761" cy="409761"/>
          </a:xfrm>
          <a:prstGeom prst="rect">
            <a:avLst/>
          </a:prstGeom>
        </p:spPr>
      </p:pic>
    </p:spTree>
    <p:extLst>
      <p:ext uri="{BB962C8B-B14F-4D97-AF65-F5344CB8AC3E}">
        <p14:creationId xmlns:p14="http://schemas.microsoft.com/office/powerpoint/2010/main" val="713036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5.4|12.3|5.5|5.4|2.7"/>
</p:tagLst>
</file>

<file path=ppt/tags/tag10.xml><?xml version="1.0" encoding="utf-8"?>
<p:tagLst xmlns:a="http://schemas.openxmlformats.org/drawingml/2006/main" xmlns:r="http://schemas.openxmlformats.org/officeDocument/2006/relationships" xmlns:p="http://schemas.openxmlformats.org/presentationml/2006/main">
  <p:tag name="TIMING" val="|1.5|13.4|4.6|5.3|2.5|9.1|2.7|2|4.3"/>
</p:tagLst>
</file>

<file path=ppt/tags/tag11.xml><?xml version="1.0" encoding="utf-8"?>
<p:tagLst xmlns:a="http://schemas.openxmlformats.org/drawingml/2006/main" xmlns:r="http://schemas.openxmlformats.org/officeDocument/2006/relationships" xmlns:p="http://schemas.openxmlformats.org/presentationml/2006/main">
  <p:tag name="TIMING" val="|2|1.9|1.5|2.9|2.8|2.7|2.9|2.7|2.3|2.8|3.5|2.9|2.8|2.7|2.8|2.7|1.9|1.7|1.6|1.3|1.5|1|2.2"/>
</p:tagLst>
</file>

<file path=ppt/tags/tag12.xml><?xml version="1.0" encoding="utf-8"?>
<p:tagLst xmlns:a="http://schemas.openxmlformats.org/drawingml/2006/main" xmlns:r="http://schemas.openxmlformats.org/officeDocument/2006/relationships" xmlns:p="http://schemas.openxmlformats.org/presentationml/2006/main">
  <p:tag name="TIMING" val="|2.6|2.1|2.6|3.5|4.2|4.8|2.3|3.6"/>
</p:tagLst>
</file>

<file path=ppt/tags/tag13.xml><?xml version="1.0" encoding="utf-8"?>
<p:tagLst xmlns:a="http://schemas.openxmlformats.org/drawingml/2006/main" xmlns:r="http://schemas.openxmlformats.org/officeDocument/2006/relationships" xmlns:p="http://schemas.openxmlformats.org/presentationml/2006/main">
  <p:tag name="TIMING" val="|3.7|2.8"/>
</p:tagLst>
</file>

<file path=ppt/tags/tag14.xml><?xml version="1.0" encoding="utf-8"?>
<p:tagLst xmlns:a="http://schemas.openxmlformats.org/drawingml/2006/main" xmlns:r="http://schemas.openxmlformats.org/officeDocument/2006/relationships" xmlns:p="http://schemas.openxmlformats.org/presentationml/2006/main">
  <p:tag name="TIMING" val="|3.1|4|2.9|5.8|2.5|4.2"/>
</p:tagLst>
</file>

<file path=ppt/tags/tag15.xml><?xml version="1.0" encoding="utf-8"?>
<p:tagLst xmlns:a="http://schemas.openxmlformats.org/drawingml/2006/main" xmlns:r="http://schemas.openxmlformats.org/officeDocument/2006/relationships" xmlns:p="http://schemas.openxmlformats.org/presentationml/2006/main">
  <p:tag name="TIMING" val="|6|2.3|3.6|2.4|3|2|4.3|2.1"/>
</p:tagLst>
</file>

<file path=ppt/tags/tag2.xml><?xml version="1.0" encoding="utf-8"?>
<p:tagLst xmlns:a="http://schemas.openxmlformats.org/drawingml/2006/main" xmlns:r="http://schemas.openxmlformats.org/officeDocument/2006/relationships" xmlns:p="http://schemas.openxmlformats.org/presentationml/2006/main">
  <p:tag name="TIMING" val="|3.1|3.9|3.2|2.7|2.3|1.1|0.8|1.1|1|0.9|1.5|2.6|2.3"/>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ags/tag4.xml><?xml version="1.0" encoding="utf-8"?>
<p:tagLst xmlns:a="http://schemas.openxmlformats.org/drawingml/2006/main" xmlns:r="http://schemas.openxmlformats.org/officeDocument/2006/relationships" xmlns:p="http://schemas.openxmlformats.org/presentationml/2006/main">
  <p:tag name="TIMING" val="|1.9|2.5|2.7|2|3.1|1.5|2.1|1.9|2.2"/>
</p:tagLst>
</file>

<file path=ppt/tags/tag5.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6.xml><?xml version="1.0" encoding="utf-8"?>
<p:tagLst xmlns:a="http://schemas.openxmlformats.org/drawingml/2006/main" xmlns:r="http://schemas.openxmlformats.org/officeDocument/2006/relationships" xmlns:p="http://schemas.openxmlformats.org/presentationml/2006/main">
  <p:tag name="TIMING" val="|1.9|1.4|2.1|1.8|8.2|2.3|3.3|4.2"/>
</p:tagLst>
</file>

<file path=ppt/tags/tag7.xml><?xml version="1.0" encoding="utf-8"?>
<p:tagLst xmlns:a="http://schemas.openxmlformats.org/drawingml/2006/main" xmlns:r="http://schemas.openxmlformats.org/officeDocument/2006/relationships" xmlns:p="http://schemas.openxmlformats.org/presentationml/2006/main">
  <p:tag name="TIMING" val="|1.9|1.9|2.3|5.8|4.1|2.7|4.2"/>
</p:tagLst>
</file>

<file path=ppt/tags/tag8.xml><?xml version="1.0" encoding="utf-8"?>
<p:tagLst xmlns:a="http://schemas.openxmlformats.org/drawingml/2006/main" xmlns:r="http://schemas.openxmlformats.org/officeDocument/2006/relationships" xmlns:p="http://schemas.openxmlformats.org/presentationml/2006/main">
  <p:tag name="TIMING" val="|1.7|1.6|1.5|2.2|4.7|2.6|2.9|1.6|4.3"/>
</p:tagLst>
</file>

<file path=ppt/tags/tag9.xml><?xml version="1.0" encoding="utf-8"?>
<p:tagLst xmlns:a="http://schemas.openxmlformats.org/drawingml/2006/main" xmlns:r="http://schemas.openxmlformats.org/officeDocument/2006/relationships" xmlns:p="http://schemas.openxmlformats.org/presentationml/2006/main">
  <p:tag name="TIMING" val="|1.4|1.8|1.7|3|1.8|6.2|2.4"/>
</p:tagLst>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5383</TotalTime>
  <Words>3363</Words>
  <Application>Microsoft Office PowerPoint</Application>
  <PresentationFormat>Widescreen</PresentationFormat>
  <Paragraphs>902</Paragraphs>
  <Slides>39</Slides>
  <Notes>28</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39</vt:i4>
      </vt:variant>
    </vt:vector>
  </HeadingPairs>
  <TitlesOfParts>
    <vt:vector size="55" baseType="lpstr">
      <vt:lpstr>Arial</vt:lpstr>
      <vt:lpstr>Calibri</vt:lpstr>
      <vt:lpstr>Calibri Light</vt:lpstr>
      <vt:lpstr>Cambria Math</vt:lpstr>
      <vt:lpstr>Consolas</vt:lpstr>
      <vt:lpstr>Lucida Console</vt:lpstr>
      <vt:lpstr>Segoe UI</vt:lpstr>
      <vt:lpstr>Segoe UI Light</vt:lpstr>
      <vt:lpstr>Segoe UI Semibold</vt:lpstr>
      <vt:lpstr>Segoe UI Semilight</vt:lpstr>
      <vt:lpstr>Selawik Semibold</vt:lpstr>
      <vt:lpstr>Tahoma</vt:lpstr>
      <vt:lpstr>Wingdings</vt:lpstr>
      <vt:lpstr>Connect_2016_Template_Light</vt:lpstr>
      <vt:lpstr>5-50195_Microsoft_Build_Template</vt:lpstr>
      <vt:lpstr>Office Theme</vt:lpstr>
      <vt:lpstr>ACR Task</vt:lpstr>
      <vt:lpstr>PowerPoint Presentation</vt:lpstr>
      <vt:lpstr>Container Security</vt:lpstr>
      <vt:lpstr>Registry Storage</vt:lpstr>
      <vt:lpstr>PowerPoint Presentation</vt:lpstr>
      <vt:lpstr>Current Build Infrastructure</vt:lpstr>
      <vt:lpstr>Container Builds - using a Container Mindset</vt:lpstr>
      <vt:lpstr>ACR Tasks  A primitive of container  lifecycle management</vt:lpstr>
      <vt:lpstr>PowerPoint Presentation</vt:lpstr>
      <vt:lpstr>Container Lifecycle Primitives</vt:lpstr>
      <vt:lpstr>ACR Tasks: Container OS &amp; Framework Patching</vt:lpstr>
      <vt:lpstr>Container Lifecycle Primitives</vt:lpstr>
      <vt:lpstr>PowerPoint Presentation</vt:lpstr>
      <vt:lpstr>PowerPoint Presentation</vt:lpstr>
      <vt:lpstr>PowerPoint Presentation</vt:lpstr>
      <vt:lpstr>PowerPoint Presentation</vt:lpstr>
      <vt:lpstr>Image Tagging </vt:lpstr>
      <vt:lpstr>PowerPoint Presentation</vt:lpstr>
      <vt:lpstr>Tagging Techniques</vt:lpstr>
      <vt:lpstr>ACR Geo-replication</vt:lpstr>
      <vt:lpstr>PowerPoint Presentation</vt:lpstr>
      <vt:lpstr>PowerPoint Presentation</vt:lpstr>
      <vt:lpstr>PowerPoint Presentation</vt:lpstr>
      <vt:lpstr>User Authentication</vt:lpstr>
      <vt:lpstr>Service Authentication</vt:lpstr>
      <vt:lpstr>PowerPoint Presentation</vt:lpstr>
      <vt:lpstr>*Container Registries  Secured by Default</vt:lpstr>
      <vt:lpstr>Secured By Default</vt:lpstr>
      <vt:lpstr>PowerPoint Presentation</vt:lpstr>
      <vt:lpstr>Quarantine – Image Access</vt:lpstr>
      <vt:lpstr>Image Signing Content Trust</vt:lpstr>
      <vt:lpstr>Content Trust</vt:lpstr>
      <vt:lpstr>Helm Chart Repositories</vt:lpstr>
      <vt:lpstr>Helm Chart Repositories</vt:lpstr>
      <vt:lpstr>Helm Chart Repositories</vt:lpstr>
      <vt:lpstr>Helm Chart Repositories</vt:lpstr>
      <vt:lpstr>Image Policies</vt:lpstr>
      <vt:lpstr>Image Policies</vt:lpstr>
      <vt:lpstr>Additional Features Coming 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ACR Build</dc:title>
  <dc:creator>Steve Lasker</dc:creator>
  <cp:lastModifiedBy>Steve Lasker</cp:lastModifiedBy>
  <cp:revision>7</cp:revision>
  <dcterms:created xsi:type="dcterms:W3CDTF">2018-05-07T03:32:22Z</dcterms:created>
  <dcterms:modified xsi:type="dcterms:W3CDTF">2018-12-14T17:31:04Z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stevelas@microsoft.com</vt:lpwstr>
  </property>
  <property fmtid="{D5CDD505-2E9C-101B-9397-08002B2CF9AE}" pid="5" name="MSIP_Label_f42aa342-8706-4288-bd11-ebb85995028c_SetDate">
    <vt:lpwstr>2018-05-07T04:21:36.2501014Z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